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33" r:id="rId2"/>
    <p:sldId id="257" r:id="rId3"/>
    <p:sldId id="354" r:id="rId4"/>
    <p:sldId id="356" r:id="rId5"/>
    <p:sldId id="355" r:id="rId6"/>
    <p:sldId id="357" r:id="rId7"/>
    <p:sldId id="361" r:id="rId8"/>
    <p:sldId id="362" r:id="rId9"/>
    <p:sldId id="358" r:id="rId10"/>
    <p:sldId id="360" r:id="rId11"/>
    <p:sldId id="363" r:id="rId12"/>
    <p:sldId id="366" r:id="rId13"/>
    <p:sldId id="368" r:id="rId14"/>
    <p:sldId id="344" r:id="rId15"/>
    <p:sldId id="35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7" d="100"/>
          <a:sy n="47" d="100"/>
        </p:scale>
        <p:origin x="141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44A0E4-3524-47DA-A1EE-C16E729EE2C7}" type="doc">
      <dgm:prSet loTypeId="urn:microsoft.com/office/officeart/2005/8/layout/defaul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pPr latinLnBrk="1"/>
          <a:endParaRPr lang="ko-KR" altLang="en-US"/>
        </a:p>
      </dgm:t>
    </dgm:pt>
    <dgm:pt modelId="{1D613526-E92C-46DD-A898-1A2FF5D2D034}">
      <dgm:prSet phldrT="[텍스트]"/>
      <dgm:spPr/>
      <dgm:t>
        <a:bodyPr/>
        <a:lstStyle/>
        <a:p>
          <a:pPr latinLnBrk="1"/>
          <a:r>
            <a:rPr lang="ko-KR" altLang="en-US" dirty="0"/>
            <a:t>센서가 외부 환경에 매우 민감함</a:t>
          </a:r>
        </a:p>
      </dgm:t>
    </dgm:pt>
    <dgm:pt modelId="{4607B698-9AB9-4E5B-B71D-D3927AE7CD5B}" type="parTrans" cxnId="{E7290338-BC1B-40D8-8643-0AAC2C55CD11}">
      <dgm:prSet/>
      <dgm:spPr/>
      <dgm:t>
        <a:bodyPr/>
        <a:lstStyle/>
        <a:p>
          <a:pPr latinLnBrk="1"/>
          <a:endParaRPr lang="ko-KR" altLang="en-US"/>
        </a:p>
      </dgm:t>
    </dgm:pt>
    <dgm:pt modelId="{FF62ADA8-CC35-4F8E-810C-AA6CB5B98A03}" type="sibTrans" cxnId="{E7290338-BC1B-40D8-8643-0AAC2C55CD11}">
      <dgm:prSet/>
      <dgm:spPr/>
      <dgm:t>
        <a:bodyPr/>
        <a:lstStyle/>
        <a:p>
          <a:pPr latinLnBrk="1"/>
          <a:endParaRPr lang="ko-KR" altLang="en-US"/>
        </a:p>
      </dgm:t>
    </dgm:pt>
    <dgm:pt modelId="{BD284565-8A86-483D-B61D-6ED3CCC7C363}">
      <dgm:prSet phldrT="[텍스트]"/>
      <dgm:spPr/>
      <dgm:t>
        <a:bodyPr/>
        <a:lstStyle/>
        <a:p>
          <a:pPr latinLnBrk="1"/>
          <a:r>
            <a:rPr lang="ko-KR" altLang="en-US" dirty="0"/>
            <a:t>핸들을 계속 잡고 있어야 한다는 점</a:t>
          </a:r>
        </a:p>
      </dgm:t>
    </dgm:pt>
    <dgm:pt modelId="{1A8D243E-7EF3-4C66-858E-45D69C9D8500}" type="parTrans" cxnId="{E377C47A-25F9-44D4-B95E-845860668A0B}">
      <dgm:prSet/>
      <dgm:spPr/>
      <dgm:t>
        <a:bodyPr/>
        <a:lstStyle/>
        <a:p>
          <a:pPr latinLnBrk="1"/>
          <a:endParaRPr lang="ko-KR" altLang="en-US"/>
        </a:p>
      </dgm:t>
    </dgm:pt>
    <dgm:pt modelId="{EB9BE2C6-57E8-4DA2-BC7B-7761B11CD12D}" type="sibTrans" cxnId="{E377C47A-25F9-44D4-B95E-845860668A0B}">
      <dgm:prSet/>
      <dgm:spPr/>
      <dgm:t>
        <a:bodyPr/>
        <a:lstStyle/>
        <a:p>
          <a:pPr latinLnBrk="1"/>
          <a:endParaRPr lang="ko-KR" altLang="en-US"/>
        </a:p>
      </dgm:t>
    </dgm:pt>
    <dgm:pt modelId="{93106DF9-6796-444A-87E5-3695D99FE136}">
      <dgm:prSet phldrT="[텍스트]"/>
      <dgm:spPr/>
      <dgm:t>
        <a:bodyPr/>
        <a:lstStyle/>
        <a:p>
          <a:pPr latinLnBrk="1"/>
          <a:r>
            <a:rPr lang="ko-KR" altLang="en-US" dirty="0"/>
            <a:t>효율성</a:t>
          </a:r>
        </a:p>
      </dgm:t>
    </dgm:pt>
    <dgm:pt modelId="{DD6B15DD-3D6E-470F-81BD-9ADCAF11460C}" type="parTrans" cxnId="{60473F0D-FA1D-4141-9D95-C5D3A9886B22}">
      <dgm:prSet/>
      <dgm:spPr/>
      <dgm:t>
        <a:bodyPr/>
        <a:lstStyle/>
        <a:p>
          <a:pPr latinLnBrk="1"/>
          <a:endParaRPr lang="ko-KR" altLang="en-US"/>
        </a:p>
      </dgm:t>
    </dgm:pt>
    <dgm:pt modelId="{9CB3425F-F5FF-426D-A54F-F67131ABED07}" type="sibTrans" cxnId="{60473F0D-FA1D-4141-9D95-C5D3A9886B22}">
      <dgm:prSet/>
      <dgm:spPr/>
      <dgm:t>
        <a:bodyPr/>
        <a:lstStyle/>
        <a:p>
          <a:pPr latinLnBrk="1"/>
          <a:endParaRPr lang="ko-KR" altLang="en-US"/>
        </a:p>
      </dgm:t>
    </dgm:pt>
    <dgm:pt modelId="{BCEA921B-2764-4730-BC89-540DF322D7B4}">
      <dgm:prSet phldrT="[텍스트]"/>
      <dgm:spPr/>
      <dgm:t>
        <a:bodyPr/>
        <a:lstStyle/>
        <a:p>
          <a:pPr latinLnBrk="1"/>
          <a:r>
            <a:rPr lang="ko-KR" altLang="en-US" dirty="0"/>
            <a:t>졸음 심박수 값의 모호성</a:t>
          </a:r>
        </a:p>
      </dgm:t>
    </dgm:pt>
    <dgm:pt modelId="{9DCD6B4E-AB0D-4DEC-BD0D-C097BF4DE486}" type="sibTrans" cxnId="{F44AB1DB-403C-438D-9CF9-FADAF74A1D9C}">
      <dgm:prSet/>
      <dgm:spPr/>
      <dgm:t>
        <a:bodyPr/>
        <a:lstStyle/>
        <a:p>
          <a:pPr latinLnBrk="1"/>
          <a:endParaRPr lang="ko-KR" altLang="en-US"/>
        </a:p>
      </dgm:t>
    </dgm:pt>
    <dgm:pt modelId="{9D6A7732-12BD-45DA-B3E0-7E0569879A5E}" type="parTrans" cxnId="{F44AB1DB-403C-438D-9CF9-FADAF74A1D9C}">
      <dgm:prSet/>
      <dgm:spPr/>
      <dgm:t>
        <a:bodyPr/>
        <a:lstStyle/>
        <a:p>
          <a:pPr latinLnBrk="1"/>
          <a:endParaRPr lang="ko-KR" altLang="en-US"/>
        </a:p>
      </dgm:t>
    </dgm:pt>
    <dgm:pt modelId="{8E170B0F-1B6C-44FF-88C9-F87492FCCE01}" type="pres">
      <dgm:prSet presAssocID="{2644A0E4-3524-47DA-A1EE-C16E729EE2C7}" presName="diagram" presStyleCnt="0">
        <dgm:presLayoutVars>
          <dgm:dir/>
          <dgm:resizeHandles val="exact"/>
        </dgm:presLayoutVars>
      </dgm:prSet>
      <dgm:spPr/>
    </dgm:pt>
    <dgm:pt modelId="{92D7E348-033F-4892-BBBC-55D368036E03}" type="pres">
      <dgm:prSet presAssocID="{1D613526-E92C-46DD-A898-1A2FF5D2D034}" presName="node" presStyleLbl="node1" presStyleIdx="0" presStyleCnt="4">
        <dgm:presLayoutVars>
          <dgm:bulletEnabled val="1"/>
        </dgm:presLayoutVars>
      </dgm:prSet>
      <dgm:spPr/>
    </dgm:pt>
    <dgm:pt modelId="{BFD1CC3D-D860-4FEB-844F-ADB4BCDBAF6E}" type="pres">
      <dgm:prSet presAssocID="{FF62ADA8-CC35-4F8E-810C-AA6CB5B98A03}" presName="sibTrans" presStyleCnt="0"/>
      <dgm:spPr/>
    </dgm:pt>
    <dgm:pt modelId="{B80020F0-3509-425A-8EE7-7F0598991681}" type="pres">
      <dgm:prSet presAssocID="{BCEA921B-2764-4730-BC89-540DF322D7B4}" presName="node" presStyleLbl="node1" presStyleIdx="1" presStyleCnt="4">
        <dgm:presLayoutVars>
          <dgm:bulletEnabled val="1"/>
        </dgm:presLayoutVars>
      </dgm:prSet>
      <dgm:spPr/>
    </dgm:pt>
    <dgm:pt modelId="{BB60C32F-1384-4012-AD42-4F7AE944AAAA}" type="pres">
      <dgm:prSet presAssocID="{9DCD6B4E-AB0D-4DEC-BD0D-C097BF4DE486}" presName="sibTrans" presStyleCnt="0"/>
      <dgm:spPr/>
    </dgm:pt>
    <dgm:pt modelId="{E7B14E80-22C8-447E-810B-90597E965647}" type="pres">
      <dgm:prSet presAssocID="{BD284565-8A86-483D-B61D-6ED3CCC7C363}" presName="node" presStyleLbl="node1" presStyleIdx="2" presStyleCnt="4">
        <dgm:presLayoutVars>
          <dgm:bulletEnabled val="1"/>
        </dgm:presLayoutVars>
      </dgm:prSet>
      <dgm:spPr/>
    </dgm:pt>
    <dgm:pt modelId="{55929AE4-E21D-47D9-955C-66ACB000C90B}" type="pres">
      <dgm:prSet presAssocID="{EB9BE2C6-57E8-4DA2-BC7B-7761B11CD12D}" presName="sibTrans" presStyleCnt="0"/>
      <dgm:spPr/>
    </dgm:pt>
    <dgm:pt modelId="{66F58D73-3589-4C70-8408-93C359215630}" type="pres">
      <dgm:prSet presAssocID="{93106DF9-6796-444A-87E5-3695D99FE136}" presName="node" presStyleLbl="node1" presStyleIdx="3" presStyleCnt="4">
        <dgm:presLayoutVars>
          <dgm:bulletEnabled val="1"/>
        </dgm:presLayoutVars>
      </dgm:prSet>
      <dgm:spPr/>
    </dgm:pt>
  </dgm:ptLst>
  <dgm:cxnLst>
    <dgm:cxn modelId="{29D48705-A598-4CE2-851E-C83F77003D01}" type="presOf" srcId="{BCEA921B-2764-4730-BC89-540DF322D7B4}" destId="{B80020F0-3509-425A-8EE7-7F0598991681}" srcOrd="0" destOrd="0" presId="urn:microsoft.com/office/officeart/2005/8/layout/default"/>
    <dgm:cxn modelId="{1C2D6B08-20AA-435F-B668-0EE75574DA63}" type="presOf" srcId="{1D613526-E92C-46DD-A898-1A2FF5D2D034}" destId="{92D7E348-033F-4892-BBBC-55D368036E03}" srcOrd="0" destOrd="0" presId="urn:microsoft.com/office/officeart/2005/8/layout/default"/>
    <dgm:cxn modelId="{60473F0D-FA1D-4141-9D95-C5D3A9886B22}" srcId="{2644A0E4-3524-47DA-A1EE-C16E729EE2C7}" destId="{93106DF9-6796-444A-87E5-3695D99FE136}" srcOrd="3" destOrd="0" parTransId="{DD6B15DD-3D6E-470F-81BD-9ADCAF11460C}" sibTransId="{9CB3425F-F5FF-426D-A54F-F67131ABED07}"/>
    <dgm:cxn modelId="{0E675136-987C-426E-9BEE-D5AE81887D9A}" type="presOf" srcId="{2644A0E4-3524-47DA-A1EE-C16E729EE2C7}" destId="{8E170B0F-1B6C-44FF-88C9-F87492FCCE01}" srcOrd="0" destOrd="0" presId="urn:microsoft.com/office/officeart/2005/8/layout/default"/>
    <dgm:cxn modelId="{E7290338-BC1B-40D8-8643-0AAC2C55CD11}" srcId="{2644A0E4-3524-47DA-A1EE-C16E729EE2C7}" destId="{1D613526-E92C-46DD-A898-1A2FF5D2D034}" srcOrd="0" destOrd="0" parTransId="{4607B698-9AB9-4E5B-B71D-D3927AE7CD5B}" sibTransId="{FF62ADA8-CC35-4F8E-810C-AA6CB5B98A03}"/>
    <dgm:cxn modelId="{6E705570-1980-445D-936B-D4594496C16A}" type="presOf" srcId="{93106DF9-6796-444A-87E5-3695D99FE136}" destId="{66F58D73-3589-4C70-8408-93C359215630}" srcOrd="0" destOrd="0" presId="urn:microsoft.com/office/officeart/2005/8/layout/default"/>
    <dgm:cxn modelId="{E377C47A-25F9-44D4-B95E-845860668A0B}" srcId="{2644A0E4-3524-47DA-A1EE-C16E729EE2C7}" destId="{BD284565-8A86-483D-B61D-6ED3CCC7C363}" srcOrd="2" destOrd="0" parTransId="{1A8D243E-7EF3-4C66-858E-45D69C9D8500}" sibTransId="{EB9BE2C6-57E8-4DA2-BC7B-7761B11CD12D}"/>
    <dgm:cxn modelId="{D1FE39C9-CE7B-41A5-B763-2C031358301E}" type="presOf" srcId="{BD284565-8A86-483D-B61D-6ED3CCC7C363}" destId="{E7B14E80-22C8-447E-810B-90597E965647}" srcOrd="0" destOrd="0" presId="urn:microsoft.com/office/officeart/2005/8/layout/default"/>
    <dgm:cxn modelId="{F44AB1DB-403C-438D-9CF9-FADAF74A1D9C}" srcId="{2644A0E4-3524-47DA-A1EE-C16E729EE2C7}" destId="{BCEA921B-2764-4730-BC89-540DF322D7B4}" srcOrd="1" destOrd="0" parTransId="{9D6A7732-12BD-45DA-B3E0-7E0569879A5E}" sibTransId="{9DCD6B4E-AB0D-4DEC-BD0D-C097BF4DE486}"/>
    <dgm:cxn modelId="{A76AC9AF-550C-448E-A207-BC733CCE4EAE}" type="presParOf" srcId="{8E170B0F-1B6C-44FF-88C9-F87492FCCE01}" destId="{92D7E348-033F-4892-BBBC-55D368036E03}" srcOrd="0" destOrd="0" presId="urn:microsoft.com/office/officeart/2005/8/layout/default"/>
    <dgm:cxn modelId="{1BE27C30-B54A-40E5-A2EE-FC4EC57A5810}" type="presParOf" srcId="{8E170B0F-1B6C-44FF-88C9-F87492FCCE01}" destId="{BFD1CC3D-D860-4FEB-844F-ADB4BCDBAF6E}" srcOrd="1" destOrd="0" presId="urn:microsoft.com/office/officeart/2005/8/layout/default"/>
    <dgm:cxn modelId="{D2925A05-EA73-4BB8-87BA-176520B47C23}" type="presParOf" srcId="{8E170B0F-1B6C-44FF-88C9-F87492FCCE01}" destId="{B80020F0-3509-425A-8EE7-7F0598991681}" srcOrd="2" destOrd="0" presId="urn:microsoft.com/office/officeart/2005/8/layout/default"/>
    <dgm:cxn modelId="{424CFEB4-A4BA-4813-8752-E674BC02FC5C}" type="presParOf" srcId="{8E170B0F-1B6C-44FF-88C9-F87492FCCE01}" destId="{BB60C32F-1384-4012-AD42-4F7AE944AAAA}" srcOrd="3" destOrd="0" presId="urn:microsoft.com/office/officeart/2005/8/layout/default"/>
    <dgm:cxn modelId="{E2111022-2E2A-48D8-A266-3E958AC1CD3C}" type="presParOf" srcId="{8E170B0F-1B6C-44FF-88C9-F87492FCCE01}" destId="{E7B14E80-22C8-447E-810B-90597E965647}" srcOrd="4" destOrd="0" presId="urn:microsoft.com/office/officeart/2005/8/layout/default"/>
    <dgm:cxn modelId="{933C5EF2-AE61-49B9-9B96-D2780CE0F39D}" type="presParOf" srcId="{8E170B0F-1B6C-44FF-88C9-F87492FCCE01}" destId="{55929AE4-E21D-47D9-955C-66ACB000C90B}" srcOrd="5" destOrd="0" presId="urn:microsoft.com/office/officeart/2005/8/layout/default"/>
    <dgm:cxn modelId="{44F41E2E-E825-43F7-9133-3E0548E30C8A}" type="presParOf" srcId="{8E170B0F-1B6C-44FF-88C9-F87492FCCE01}" destId="{66F58D73-3589-4C70-8408-93C359215630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D7E348-033F-4892-BBBC-55D368036E03}">
      <dsp:nvSpPr>
        <dsp:cNvPr id="0" name=""/>
        <dsp:cNvSpPr/>
      </dsp:nvSpPr>
      <dsp:spPr>
        <a:xfrm>
          <a:off x="148502" y="800"/>
          <a:ext cx="2401592" cy="144095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센서가 외부 환경에 매우 민감함</a:t>
          </a:r>
        </a:p>
      </dsp:txBody>
      <dsp:txXfrm>
        <a:off x="148502" y="800"/>
        <a:ext cx="2401592" cy="1440955"/>
      </dsp:txXfrm>
    </dsp:sp>
    <dsp:sp modelId="{B80020F0-3509-425A-8EE7-7F0598991681}">
      <dsp:nvSpPr>
        <dsp:cNvPr id="0" name=""/>
        <dsp:cNvSpPr/>
      </dsp:nvSpPr>
      <dsp:spPr>
        <a:xfrm>
          <a:off x="2790254" y="800"/>
          <a:ext cx="2401592" cy="144095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졸음 심박수 값의 모호성</a:t>
          </a:r>
        </a:p>
      </dsp:txBody>
      <dsp:txXfrm>
        <a:off x="2790254" y="800"/>
        <a:ext cx="2401592" cy="1440955"/>
      </dsp:txXfrm>
    </dsp:sp>
    <dsp:sp modelId="{E7B14E80-22C8-447E-810B-90597E965647}">
      <dsp:nvSpPr>
        <dsp:cNvPr id="0" name=""/>
        <dsp:cNvSpPr/>
      </dsp:nvSpPr>
      <dsp:spPr>
        <a:xfrm>
          <a:off x="148502" y="1681915"/>
          <a:ext cx="2401592" cy="144095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핸들을 계속 잡고 있어야 한다는 점</a:t>
          </a:r>
        </a:p>
      </dsp:txBody>
      <dsp:txXfrm>
        <a:off x="148502" y="1681915"/>
        <a:ext cx="2401592" cy="1440955"/>
      </dsp:txXfrm>
    </dsp:sp>
    <dsp:sp modelId="{66F58D73-3589-4C70-8408-93C359215630}">
      <dsp:nvSpPr>
        <dsp:cNvPr id="0" name=""/>
        <dsp:cNvSpPr/>
      </dsp:nvSpPr>
      <dsp:spPr>
        <a:xfrm>
          <a:off x="2790254" y="1681915"/>
          <a:ext cx="2401592" cy="144095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효율성</a:t>
          </a:r>
        </a:p>
      </dsp:txBody>
      <dsp:txXfrm>
        <a:off x="2790254" y="1681915"/>
        <a:ext cx="2401592" cy="1440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media/media1.m4a>
</file>

<file path=ppt/media/media10.m4a>
</file>

<file path=ppt/media/media11.mp4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C9D63-D80D-49C8-9520-0EA85CEF6375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63008-CA4A-4F89-AD08-F2561DA6E7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715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FE7509-F0F9-43A3-88ED-B0FA4E994E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00F192D-9B57-4D58-9726-AE170B9B3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65AF3E-A52D-4631-B21E-C8CF9FED9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262DC4-A36B-44D5-BFB9-B6FCA09C3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D7B1D4-13FC-49B9-B3D5-8461B1380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0782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E0B74-6233-47B0-A542-EEB1E8600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14A15E-0D2F-438A-B632-6E1E42652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0C7FEF-FDC1-472D-B248-D9C29F402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DA0FFE-40E2-4A4E-9B69-6DBBA6DF5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A063D4-ABC4-43E5-8D68-BC5EE4C92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431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7912B9B-4EE9-46B2-A9A3-EF3ED646E5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EFB8BE-BD9F-4C5E-94B4-0F8653C05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AA97A5-C3F9-4C29-8989-B56DA1AD5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3D9885-3967-45CE-95FC-7682CD859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2DF857-C2C8-4F09-A463-322A522CC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590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5624B-87FB-429B-9705-7F882256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38A969-E234-4D67-A74D-A982CEB62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4A2B3D-FE22-41E3-857B-6C198658D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BE0635-1366-43CB-9E46-3EE09732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6C6555-1FB9-46CD-8AC1-EB0E4512A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55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FB0C1B-C256-4938-9E74-E85AAFDBE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723BEA-9D8E-4A55-9CAC-E619FE915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F238E4-16D0-4A3F-9447-8053B039C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223B08-A410-414D-B175-B9B6B8BDE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7B7DAC-96FC-4097-9663-9C116429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76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0551F9-252F-4964-B432-49A5708D4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3355AC-EC3E-4D73-B7DE-3E64769A99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2B5457-69BD-4F24-BEF3-AC081E644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50D8C2-A61B-43E0-8B83-5F78B041C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69539C-6B2C-4D66-856A-DE02633FD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5978F5-2A41-4198-B22A-ACDAEC2E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269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B8766F-A3AF-46D1-BE32-F31CE5A0F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522E4B-06D3-48AC-846C-66F2B61DD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0FD65A1-2900-4493-9325-C58210B69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B54613-6A33-45D9-B07D-CF0129C3D2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822B3AC-811D-4EEC-A6F5-E7EC49F20F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CE25B20-296F-420A-BF9D-7C97AE0AE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DECEB3-D5F1-4BAD-B554-5DC13465F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ED64A3-65A1-4386-9465-AB008BD1B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9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D9EE7-B1CC-440E-B600-6FFA04B18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330746-B849-4D05-BC74-D70649451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9EFD2BF-B9E7-448B-802B-A7FBB15D6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6B0DF3-71F8-4EF5-AD08-E94DFBD67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4249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C3B7ED1-FD91-4F80-A7D8-294665D38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B3EF6D7-B639-428A-B249-1EFAFD8F8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1722F1-1F64-49A2-8C78-719909055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486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EAFA57-29B7-41F5-9244-0CE5083CD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49C0A8-C10C-4F78-8538-CBE54D104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D3F32C-8EB8-4DEF-A105-6EBFED7EC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DBE822-7E05-46D2-B1BA-DF5098F6B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1C23D3-DDBF-4A41-8A49-4517C3FA3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39883B-3B5B-4E0B-B033-FF532796A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38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8D08D1-243C-48E8-8DA4-94A063490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C4209E-7AB5-4BA3-81B7-4DADAD9955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ACE084-062B-4742-A94C-B1746EE9D7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7F2771-84B2-4C44-BDCB-E8F44E632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97EAF1-E3AE-4267-81E5-BD4CFAF4D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D3AC50-62E7-4240-864F-5FBB2672E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180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8103971-86F2-44AD-93E2-9B02B2FE9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81C53F-101F-48B5-AC16-BEEF467EC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4A475C-FFE5-4131-8B78-8144A8880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6882D-067A-47F8-81C9-91F46237687F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F08E39-AF0F-408F-B225-E09086FE8C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500724-0457-4E6B-9905-E976D617C7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7D7F0-E01D-4EDC-A729-0B610110F7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381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audio" Target="../media/media10.m4a"/><Relationship Id="rId7" Type="http://schemas.openxmlformats.org/officeDocument/2006/relationships/image" Target="../media/image18.png"/><Relationship Id="rId12" Type="http://schemas.openxmlformats.org/officeDocument/2006/relationships/image" Target="../media/image2.png"/><Relationship Id="rId2" Type="http://schemas.microsoft.com/office/2007/relationships/media" Target="../media/media10.m4a"/><Relationship Id="rId1" Type="http://schemas.openxmlformats.org/officeDocument/2006/relationships/tags" Target="../tags/tag6.xml"/><Relationship Id="rId6" Type="http://schemas.openxmlformats.org/officeDocument/2006/relationships/image" Target="../media/image17.png"/><Relationship Id="rId11" Type="http://schemas.openxmlformats.org/officeDocument/2006/relationships/image" Target="../media/image22.jpg"/><Relationship Id="rId5" Type="http://schemas.openxmlformats.org/officeDocument/2006/relationships/image" Target="../media/image16.png"/><Relationship Id="rId10" Type="http://schemas.openxmlformats.org/officeDocument/2006/relationships/image" Target="../media/image21.jp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11.mp4"/><Relationship Id="rId7" Type="http://schemas.openxmlformats.org/officeDocument/2006/relationships/image" Target="../media/image23.png"/><Relationship Id="rId2" Type="http://schemas.microsoft.com/office/2007/relationships/media" Target="../media/media11.mp4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12.m4a"/><Relationship Id="rId4" Type="http://schemas.microsoft.com/office/2007/relationships/media" Target="../media/media12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audio" Target="../media/media14.m4a"/><Relationship Id="rId7" Type="http://schemas.openxmlformats.org/officeDocument/2006/relationships/diagramQuickStyle" Target="../diagrams/quickStyle1.xml"/><Relationship Id="rId2" Type="http://schemas.microsoft.com/office/2007/relationships/media" Target="../media/media14.m4a"/><Relationship Id="rId1" Type="http://schemas.openxmlformats.org/officeDocument/2006/relationships/tags" Target="../tags/tag9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9" Type="http://schemas.microsoft.com/office/2007/relationships/diagramDrawing" Target="../diagrams/drawing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hyperlink" Target="http://taas.koroad.or.kr/sta/acs/gus/selectStaInfoGraph.do?menuId=WEB_KMP_IDA_TAI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hyperlink" Target="https://www.pressian.com/pages/articles/247757?no=247757&amp;utm_source=daum&amp;utm_medium=search" TargetMode="Externa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5.m4a"/><Relationship Id="rId7" Type="http://schemas.openxmlformats.org/officeDocument/2006/relationships/image" Target="../media/image7.jpg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image" Target="../media/image8.jp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audio" Target="../media/media8.m4a"/><Relationship Id="rId7" Type="http://schemas.openxmlformats.org/officeDocument/2006/relationships/image" Target="../media/image13.png"/><Relationship Id="rId2" Type="http://schemas.microsoft.com/office/2007/relationships/media" Target="../media/media8.m4a"/><Relationship Id="rId1" Type="http://schemas.openxmlformats.org/officeDocument/2006/relationships/tags" Target="../tags/tag5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9DDC261-45DA-49DB-9640-E6BEED09B8CF}"/>
              </a:ext>
            </a:extLst>
          </p:cNvPr>
          <p:cNvSpPr txBox="1"/>
          <p:nvPr/>
        </p:nvSpPr>
        <p:spPr>
          <a:xfrm>
            <a:off x="2778291" y="1238364"/>
            <a:ext cx="67894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6600" dirty="0">
                <a:solidFill>
                  <a:srgbClr val="0070C0"/>
                </a:solidFill>
              </a:rPr>
              <a:t>C</a:t>
            </a:r>
            <a:r>
              <a:rPr lang="en-US" altLang="ko-KR" sz="6600" dirty="0"/>
              <a:t>an </a:t>
            </a:r>
            <a:r>
              <a:rPr lang="en-US" altLang="ko-KR" sz="6600" dirty="0">
                <a:solidFill>
                  <a:srgbClr val="7030A0"/>
                </a:solidFill>
              </a:rPr>
              <a:t>y</a:t>
            </a:r>
            <a:r>
              <a:rPr lang="en-US" altLang="ko-KR" sz="6600" dirty="0"/>
              <a:t>ou </a:t>
            </a:r>
            <a:r>
              <a:rPr lang="en-US" altLang="ko-KR" sz="6600" dirty="0">
                <a:solidFill>
                  <a:srgbClr val="56ACE0"/>
                </a:solidFill>
              </a:rPr>
              <a:t>F</a:t>
            </a:r>
            <a:r>
              <a:rPr lang="en-US" altLang="ko-KR" sz="6600" dirty="0"/>
              <a:t>eel </a:t>
            </a:r>
            <a:r>
              <a:rPr lang="en-US" altLang="ko-KR" sz="6600" dirty="0">
                <a:solidFill>
                  <a:srgbClr val="002060"/>
                </a:solidFill>
              </a:rPr>
              <a:t>m</a:t>
            </a:r>
            <a:r>
              <a:rPr lang="en-US" altLang="ko-KR" sz="6600" dirty="0"/>
              <a:t>y   </a:t>
            </a:r>
            <a:r>
              <a:rPr lang="en-US" altLang="ko-KR" sz="6600" dirty="0">
                <a:solidFill>
                  <a:srgbClr val="FF0000"/>
                </a:solidFill>
              </a:rPr>
              <a:t>Heartbeat</a:t>
            </a:r>
            <a:endParaRPr kumimoji="0" lang="ko-KR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경기천년제목VOTF Bold" panose="02020803020101020101" pitchFamily="18" charset="-127"/>
              <a:ea typeface="경기천년제목VOTF Bold" panose="020208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48A223-9C14-4AF2-A9A3-F747BCF84A52}"/>
              </a:ext>
            </a:extLst>
          </p:cNvPr>
          <p:cNvCxnSpPr>
            <a:cxnSpLocks/>
          </p:cNvCxnSpPr>
          <p:nvPr/>
        </p:nvCxnSpPr>
        <p:spPr>
          <a:xfrm>
            <a:off x="2038138" y="3278640"/>
            <a:ext cx="8131984" cy="0"/>
          </a:xfrm>
          <a:prstGeom prst="line">
            <a:avLst/>
          </a:prstGeom>
          <a:ln w="19050">
            <a:solidFill>
              <a:srgbClr val="F9BA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D7C29FB-F4CC-4EF0-82C2-51D58771A9C0}"/>
              </a:ext>
            </a:extLst>
          </p:cNvPr>
          <p:cNvCxnSpPr>
            <a:cxnSpLocks/>
          </p:cNvCxnSpPr>
          <p:nvPr/>
        </p:nvCxnSpPr>
        <p:spPr>
          <a:xfrm>
            <a:off x="1765641" y="1214105"/>
            <a:ext cx="8131984" cy="0"/>
          </a:xfrm>
          <a:prstGeom prst="line">
            <a:avLst/>
          </a:prstGeom>
          <a:ln w="19050">
            <a:solidFill>
              <a:srgbClr val="F9BA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6226B6BA-55CE-43ED-8B68-78C05A09B1CE}"/>
              </a:ext>
            </a:extLst>
          </p:cNvPr>
          <p:cNvGrpSpPr/>
          <p:nvPr/>
        </p:nvGrpSpPr>
        <p:grpSpPr>
          <a:xfrm>
            <a:off x="2655442" y="1067659"/>
            <a:ext cx="7514680" cy="292890"/>
            <a:chOff x="3479891" y="616361"/>
            <a:chExt cx="7514680" cy="29289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BE91F1D-FF13-43DE-9BF5-0910C91E16EB}"/>
                </a:ext>
              </a:extLst>
            </p:cNvPr>
            <p:cNvSpPr/>
            <p:nvPr/>
          </p:nvSpPr>
          <p:spPr>
            <a:xfrm>
              <a:off x="3670391" y="616361"/>
              <a:ext cx="7324180" cy="2928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C23B217-B240-49E9-A10A-7852BAF7064A}"/>
                </a:ext>
              </a:extLst>
            </p:cNvPr>
            <p:cNvSpPr/>
            <p:nvPr/>
          </p:nvSpPr>
          <p:spPr>
            <a:xfrm>
              <a:off x="3479891" y="667558"/>
              <a:ext cx="190500" cy="190497"/>
            </a:xfrm>
            <a:prstGeom prst="ellipse">
              <a:avLst/>
            </a:prstGeom>
            <a:solidFill>
              <a:srgbClr val="F9BA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43FE569-0E89-4979-AA86-CD015FC8C675}"/>
              </a:ext>
            </a:extLst>
          </p:cNvPr>
          <p:cNvGrpSpPr/>
          <p:nvPr/>
        </p:nvGrpSpPr>
        <p:grpSpPr>
          <a:xfrm rot="10800000">
            <a:off x="1731423" y="3120329"/>
            <a:ext cx="7514680" cy="292890"/>
            <a:chOff x="3479891" y="616361"/>
            <a:chExt cx="7514680" cy="29289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A4B0C88-168D-4919-AB23-1A3C29FC7A68}"/>
                </a:ext>
              </a:extLst>
            </p:cNvPr>
            <p:cNvSpPr/>
            <p:nvPr/>
          </p:nvSpPr>
          <p:spPr>
            <a:xfrm>
              <a:off x="3670391" y="616361"/>
              <a:ext cx="7324180" cy="29289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7518B7D6-2DB7-4DE7-91CC-BA908FEB6A65}"/>
                </a:ext>
              </a:extLst>
            </p:cNvPr>
            <p:cNvSpPr/>
            <p:nvPr/>
          </p:nvSpPr>
          <p:spPr>
            <a:xfrm>
              <a:off x="3479891" y="667558"/>
              <a:ext cx="190500" cy="190497"/>
            </a:xfrm>
            <a:prstGeom prst="ellipse">
              <a:avLst/>
            </a:prstGeom>
            <a:solidFill>
              <a:srgbClr val="F9BA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994181-6746-4E59-8E39-1002C222CC32}"/>
              </a:ext>
            </a:extLst>
          </p:cNvPr>
          <p:cNvSpPr/>
          <p:nvPr/>
        </p:nvSpPr>
        <p:spPr>
          <a:xfrm>
            <a:off x="463858" y="359954"/>
            <a:ext cx="11272421" cy="6165974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부제목 2">
            <a:extLst>
              <a:ext uri="{FF2B5EF4-FFF2-40B4-BE49-F238E27FC236}">
                <a16:creationId xmlns:a16="http://schemas.microsoft.com/office/drawing/2014/main" id="{BA89525D-E97B-4F2A-B64C-E5973BC5E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1948" y="4120924"/>
            <a:ext cx="4958052" cy="1980469"/>
          </a:xfrm>
        </p:spPr>
        <p:txBody>
          <a:bodyPr>
            <a:normAutofit/>
          </a:bodyPr>
          <a:lstStyle/>
          <a:p>
            <a:pPr algn="l"/>
            <a:r>
              <a:rPr lang="en-US" altLang="ko-KR" sz="3200" dirty="0">
                <a:solidFill>
                  <a:srgbClr val="194F82"/>
                </a:solidFill>
              </a:rPr>
              <a:t>T.G.I.F</a:t>
            </a:r>
          </a:p>
          <a:p>
            <a:pPr algn="l"/>
            <a:r>
              <a:rPr lang="ko-KR" altLang="en-US" dirty="0"/>
              <a:t>발표자 </a:t>
            </a:r>
            <a:r>
              <a:rPr lang="en-US" altLang="ko-KR" dirty="0"/>
              <a:t>: </a:t>
            </a:r>
            <a:r>
              <a:rPr lang="ko-KR" altLang="en-US" dirty="0"/>
              <a:t>고동현</a:t>
            </a:r>
            <a:endParaRPr lang="en-US" altLang="ko-KR" dirty="0"/>
          </a:p>
          <a:p>
            <a:pPr algn="l"/>
            <a:r>
              <a:rPr lang="ko-KR" altLang="en-US" dirty="0"/>
              <a:t>팀원 </a:t>
            </a:r>
            <a:r>
              <a:rPr lang="en-US" altLang="ko-KR" dirty="0"/>
              <a:t>: </a:t>
            </a:r>
            <a:r>
              <a:rPr lang="ko-KR" altLang="en-US" dirty="0"/>
              <a:t>한승환</a:t>
            </a:r>
            <a:r>
              <a:rPr lang="en-US" altLang="ko-KR" dirty="0"/>
              <a:t>, </a:t>
            </a:r>
            <a:r>
              <a:rPr lang="ko-KR" altLang="en-US" dirty="0"/>
              <a:t>강태현</a:t>
            </a:r>
            <a:r>
              <a:rPr lang="en-US" altLang="ko-KR" dirty="0"/>
              <a:t>, </a:t>
            </a:r>
            <a:r>
              <a:rPr lang="ko-KR" altLang="en-US" dirty="0"/>
              <a:t>팽건우</a:t>
            </a:r>
            <a:endParaRPr lang="en-US" altLang="ko-KR" dirty="0"/>
          </a:p>
          <a:p>
            <a:pPr algn="l"/>
            <a:r>
              <a:rPr lang="ko-KR" altLang="en-US" dirty="0"/>
              <a:t>지도교수 </a:t>
            </a:r>
            <a:r>
              <a:rPr lang="en-US" altLang="ko-KR" dirty="0"/>
              <a:t>: </a:t>
            </a:r>
            <a:r>
              <a:rPr lang="ko-KR" altLang="en-US" dirty="0" err="1"/>
              <a:t>문상돈</a:t>
            </a:r>
            <a:r>
              <a:rPr lang="ko-KR" altLang="en-US" dirty="0"/>
              <a:t> 교수님</a:t>
            </a:r>
            <a:endParaRPr lang="en-US" altLang="ko-KR" dirty="0"/>
          </a:p>
          <a:p>
            <a:pPr algn="l"/>
            <a:endParaRPr lang="en-US" altLang="ko-KR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4335630-DBD4-4C7E-B79D-0A59AEAC211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096" y="3903247"/>
            <a:ext cx="3177685" cy="1524528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</p:pic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63537840-C7C4-4D5E-986A-6972E4541E5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8222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48"/>
    </mc:Choice>
    <mc:Fallback>
      <p:transition spd="slow" advTm="9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33333E-6 L 0.58516 -3.33333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258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11111E-6 L -0.58294 1.11111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15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A0734C-CBF0-480C-9155-7E20EC458DDD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01AEFF0-6942-4E47-86FE-6AF698464B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666" y="483146"/>
            <a:ext cx="4001503" cy="2160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B440B08-02C3-4049-BBFF-68509FF50A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666" y="2643146"/>
            <a:ext cx="3897832" cy="2160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61F05AF-49DB-47B5-917F-CBEBA3BBF2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9173" y="7867"/>
            <a:ext cx="4573332" cy="21600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31EC600-BD95-414F-9945-C526A70CB9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99173" y="2255816"/>
            <a:ext cx="3890899" cy="2160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87787EB7-D0E2-461A-BB83-69162AE2339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99173" y="4512277"/>
            <a:ext cx="3694126" cy="2160000"/>
          </a:xfrm>
          <a:prstGeom prst="rect">
            <a:avLst/>
          </a:prstGeom>
        </p:spPr>
      </p:pic>
      <p:sp>
        <p:nvSpPr>
          <p:cNvPr id="25" name="円/楕円 3">
            <a:extLst>
              <a:ext uri="{FF2B5EF4-FFF2-40B4-BE49-F238E27FC236}">
                <a16:creationId xmlns:a16="http://schemas.microsoft.com/office/drawing/2014/main" id="{91FC39CB-AFD8-4359-B86F-FABD7E288859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2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0CC244B-E5E6-42E3-8E8D-4C0444867FF3}"/>
              </a:ext>
            </a:extLst>
          </p:cNvPr>
          <p:cNvSpPr txBox="1"/>
          <p:nvPr/>
        </p:nvSpPr>
        <p:spPr>
          <a:xfrm>
            <a:off x="1020277" y="46472"/>
            <a:ext cx="2815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상세 설계 및 제작과정</a:t>
            </a:r>
            <a:endParaRPr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3" name="그림 2" descr="버스, 젊은, 여자, 거울이(가) 표시된 사진&#10;&#10;자동 생성된 설명">
            <a:extLst>
              <a:ext uri="{FF2B5EF4-FFF2-40B4-BE49-F238E27FC236}">
                <a16:creationId xmlns:a16="http://schemas.microsoft.com/office/drawing/2014/main" id="{DF33BA3C-9185-487B-B518-AC16C6676A9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41" y="2144640"/>
            <a:ext cx="5904459" cy="2887564"/>
          </a:xfrm>
          <a:prstGeom prst="rect">
            <a:avLst/>
          </a:prstGeom>
        </p:spPr>
      </p:pic>
      <p:pic>
        <p:nvPicPr>
          <p:cNvPr id="5" name="그림 4" descr="사람, 남자, 실내, 셔츠이(가) 표시된 사진&#10;&#10;자동 생성된 설명">
            <a:extLst>
              <a:ext uri="{FF2B5EF4-FFF2-40B4-BE49-F238E27FC236}">
                <a16:creationId xmlns:a16="http://schemas.microsoft.com/office/drawing/2014/main" id="{AFEB8614-52A8-452B-886F-5F27DCBA03D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402" y="2128321"/>
            <a:ext cx="5276850" cy="3015343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62AC4A5C-C799-4CBE-8618-4FB586C3A16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5458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49"/>
    </mc:Choice>
    <mc:Fallback>
      <p:transition spd="slow" advTm="42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A0734C-CBF0-480C-9155-7E20EC458DDD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円/楕円 3">
            <a:extLst>
              <a:ext uri="{FF2B5EF4-FFF2-40B4-BE49-F238E27FC236}">
                <a16:creationId xmlns:a16="http://schemas.microsoft.com/office/drawing/2014/main" id="{F54F2B3D-1410-4ABD-A8FD-7F83BE9B08FC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2000" b="1" dirty="0">
                <a:solidFill>
                  <a:schemeClr val="tx1"/>
                </a:solidFill>
              </a:rPr>
              <a:t>3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テキスト ボックス 25">
            <a:extLst>
              <a:ext uri="{FF2B5EF4-FFF2-40B4-BE49-F238E27FC236}">
                <a16:creationId xmlns:a16="http://schemas.microsoft.com/office/drawing/2014/main" id="{8E0386E6-40D3-4B9C-88DB-9891C0ADCA8D}"/>
              </a:ext>
            </a:extLst>
          </p:cNvPr>
          <p:cNvSpPr txBox="1"/>
          <p:nvPr/>
        </p:nvSpPr>
        <p:spPr>
          <a:xfrm>
            <a:off x="859857" y="46472"/>
            <a:ext cx="2815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아이디어 최종 구현</a:t>
            </a:r>
            <a:endParaRPr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2" name="KakaoTalk_20200609_200132143">
            <a:hlinkClick r:id="" action="ppaction://media"/>
            <a:extLst>
              <a:ext uri="{FF2B5EF4-FFF2-40B4-BE49-F238E27FC236}">
                <a16:creationId xmlns:a16="http://schemas.microsoft.com/office/drawing/2014/main" id="{A4112BF8-937E-4C6C-8B48-267DF8DC5104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22358" y="446582"/>
            <a:ext cx="7347284" cy="5885681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418BD58E-2A28-4105-BBAC-631BB0A4F640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50002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72"/>
    </mc:Choice>
    <mc:Fallback>
      <p:transition spd="slow" advTm="20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7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1633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486" objId="2"/>
        <p14:stopEvt time="19447" objId="2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A0734C-CBF0-480C-9155-7E20EC458DDD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円/楕円 3">
            <a:extLst>
              <a:ext uri="{FF2B5EF4-FFF2-40B4-BE49-F238E27FC236}">
                <a16:creationId xmlns:a16="http://schemas.microsoft.com/office/drawing/2014/main" id="{F54F2B3D-1410-4ABD-A8FD-7F83BE9B08FC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2000" b="1" dirty="0">
                <a:solidFill>
                  <a:schemeClr val="tx1"/>
                </a:solidFill>
              </a:rPr>
              <a:t>4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テキスト ボックス 25">
            <a:extLst>
              <a:ext uri="{FF2B5EF4-FFF2-40B4-BE49-F238E27FC236}">
                <a16:creationId xmlns:a16="http://schemas.microsoft.com/office/drawing/2014/main" id="{8E0386E6-40D3-4B9C-88DB-9891C0ADCA8D}"/>
              </a:ext>
            </a:extLst>
          </p:cNvPr>
          <p:cNvSpPr txBox="1"/>
          <p:nvPr/>
        </p:nvSpPr>
        <p:spPr>
          <a:xfrm>
            <a:off x="1210939" y="46472"/>
            <a:ext cx="1087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결과</a:t>
            </a:r>
            <a:endParaRPr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DBDA4CE-2732-472F-9A04-549E2E673497}"/>
              </a:ext>
            </a:extLst>
          </p:cNvPr>
          <p:cNvSpPr/>
          <p:nvPr/>
        </p:nvSpPr>
        <p:spPr>
          <a:xfrm>
            <a:off x="1251417" y="1340647"/>
            <a:ext cx="61606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err="1"/>
              <a:t>심장박동수에</a:t>
            </a:r>
            <a:r>
              <a:rPr lang="ko-KR" altLang="en-US" sz="2400" dirty="0"/>
              <a:t> 따른 자동차를 제어가 가능함</a:t>
            </a:r>
            <a:endParaRPr lang="en-US" altLang="ko-KR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08A3474-006A-4432-B9C6-2F5C9F4559A2}"/>
              </a:ext>
            </a:extLst>
          </p:cNvPr>
          <p:cNvSpPr/>
          <p:nvPr/>
        </p:nvSpPr>
        <p:spPr>
          <a:xfrm>
            <a:off x="1251417" y="2146930"/>
            <a:ext cx="83343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/>
              <a:t>자동차의 비상등이 작동됨으로 주위에 졸음을 알릴 수 있음</a:t>
            </a:r>
            <a:endParaRPr lang="en-US" altLang="ko-KR" sz="2400" dirty="0"/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F38E239-94E4-4ECD-86ED-07C00E7DDDF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20546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41"/>
    </mc:Choice>
    <mc:Fallback>
      <p:transition spd="slow" advTm="13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EE9730-BA00-4878-9F19-BA3E7F17CEBB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04071F87-C65A-4CD0-9FC3-4D44F2AC70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421302"/>
              </p:ext>
            </p:extLst>
          </p:nvPr>
        </p:nvGraphicFramePr>
        <p:xfrm>
          <a:off x="847879" y="1744080"/>
          <a:ext cx="5340350" cy="3123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E04A54C-2C7A-42E6-9083-BB5717FCE1F3}"/>
              </a:ext>
            </a:extLst>
          </p:cNvPr>
          <p:cNvSpPr txBox="1"/>
          <p:nvPr/>
        </p:nvSpPr>
        <p:spPr>
          <a:xfrm>
            <a:off x="6732587" y="1168575"/>
            <a:ext cx="1015444" cy="908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5400" b="1" dirty="0">
                <a:solidFill>
                  <a:schemeClr val="accent1"/>
                </a:solidFill>
                <a:cs typeface="Arial"/>
              </a:rPr>
              <a:t>01</a:t>
            </a:r>
            <a:endParaRPr lang="ko-KR" altLang="en-US" sz="5400" b="1" dirty="0">
              <a:solidFill>
                <a:schemeClr val="accent1"/>
              </a:solidFill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016DA-5A72-474A-9A53-B7BDDAAE8A56}"/>
              </a:ext>
            </a:extLst>
          </p:cNvPr>
          <p:cNvSpPr txBox="1"/>
          <p:nvPr/>
        </p:nvSpPr>
        <p:spPr>
          <a:xfrm>
            <a:off x="6732587" y="2179625"/>
            <a:ext cx="1015444" cy="905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5400" b="1" dirty="0">
                <a:solidFill>
                  <a:schemeClr val="accent2"/>
                </a:solidFill>
                <a:cs typeface="Arial"/>
              </a:rPr>
              <a:t>02</a:t>
            </a:r>
            <a:endParaRPr lang="ko-KR" altLang="en-US" sz="5400" b="1" dirty="0">
              <a:solidFill>
                <a:schemeClr val="accent2"/>
              </a:solidFill>
              <a:cs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336BED-2528-4240-803B-5DCD3B3BB1DD}"/>
              </a:ext>
            </a:extLst>
          </p:cNvPr>
          <p:cNvSpPr txBox="1"/>
          <p:nvPr/>
        </p:nvSpPr>
        <p:spPr>
          <a:xfrm>
            <a:off x="6735762" y="3187594"/>
            <a:ext cx="1015444" cy="908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5400" b="1" dirty="0">
                <a:solidFill>
                  <a:schemeClr val="accent3"/>
                </a:solidFill>
                <a:cs typeface="Arial"/>
              </a:rPr>
              <a:t>03</a:t>
            </a:r>
            <a:endParaRPr lang="ko-KR" altLang="en-US" sz="5400" b="1" dirty="0">
              <a:solidFill>
                <a:schemeClr val="accent3"/>
              </a:solidFill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66B519-54FD-4C4B-A2F4-CD860C7806DE}"/>
              </a:ext>
            </a:extLst>
          </p:cNvPr>
          <p:cNvSpPr txBox="1"/>
          <p:nvPr/>
        </p:nvSpPr>
        <p:spPr>
          <a:xfrm>
            <a:off x="6732587" y="4259134"/>
            <a:ext cx="1015444" cy="905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5400" b="1" dirty="0">
                <a:solidFill>
                  <a:schemeClr val="accent4"/>
                </a:solidFill>
                <a:cs typeface="Arial"/>
              </a:rPr>
              <a:t>04</a:t>
            </a:r>
            <a:endParaRPr lang="ko-KR" altLang="en-US" sz="5400" b="1" dirty="0">
              <a:solidFill>
                <a:schemeClr val="accent4"/>
              </a:solidFill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88B950-DFE7-4544-9E0B-58D4674B3029}"/>
              </a:ext>
            </a:extLst>
          </p:cNvPr>
          <p:cNvSpPr txBox="1"/>
          <p:nvPr/>
        </p:nvSpPr>
        <p:spPr>
          <a:xfrm>
            <a:off x="7748031" y="1439499"/>
            <a:ext cx="3423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정확하고 정교한 센서 사용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C5BC59-46BC-4142-9018-66ECE299B317}"/>
              </a:ext>
            </a:extLst>
          </p:cNvPr>
          <p:cNvSpPr txBox="1"/>
          <p:nvPr/>
        </p:nvSpPr>
        <p:spPr>
          <a:xfrm>
            <a:off x="7748031" y="3329867"/>
            <a:ext cx="3478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핸들을 잡고 </a:t>
            </a:r>
            <a:r>
              <a:rPr lang="ko-KR" altLang="en-US" dirty="0" err="1"/>
              <a:t>있을때와</a:t>
            </a:r>
            <a:r>
              <a:rPr lang="ko-KR" altLang="en-US" dirty="0"/>
              <a:t> </a:t>
            </a:r>
            <a:r>
              <a:rPr lang="ko-KR" altLang="en-US" dirty="0" err="1"/>
              <a:t>놓을때의</a:t>
            </a:r>
            <a:r>
              <a:rPr lang="ko-KR" altLang="en-US" dirty="0"/>
              <a:t> 정확한 구별 필요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9539D9-2C77-4FBB-9C73-F0E40D13A0D9}"/>
              </a:ext>
            </a:extLst>
          </p:cNvPr>
          <p:cNvSpPr txBox="1"/>
          <p:nvPr/>
        </p:nvSpPr>
        <p:spPr>
          <a:xfrm>
            <a:off x="7803077" y="2384683"/>
            <a:ext cx="3541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운전자의 심박수 외의 조건 고려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41D3D1-D7AF-4B82-B3DC-55B4AD389532}"/>
              </a:ext>
            </a:extLst>
          </p:cNvPr>
          <p:cNvSpPr txBox="1"/>
          <p:nvPr/>
        </p:nvSpPr>
        <p:spPr>
          <a:xfrm>
            <a:off x="7803077" y="4511120"/>
            <a:ext cx="3423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자율주행을 통한 </a:t>
            </a:r>
            <a:r>
              <a:rPr lang="en-US" altLang="ko-KR" dirty="0"/>
              <a:t>1</a:t>
            </a:r>
            <a:r>
              <a:rPr lang="ko-KR" altLang="en-US" dirty="0" err="1"/>
              <a:t>차사고</a:t>
            </a:r>
            <a:r>
              <a:rPr lang="ko-KR" altLang="en-US" dirty="0"/>
              <a:t> 예방</a:t>
            </a:r>
          </a:p>
        </p:txBody>
      </p:sp>
      <p:sp>
        <p:nvSpPr>
          <p:cNvPr id="20" name="円/楕円 3">
            <a:extLst>
              <a:ext uri="{FF2B5EF4-FFF2-40B4-BE49-F238E27FC236}">
                <a16:creationId xmlns:a16="http://schemas.microsoft.com/office/drawing/2014/main" id="{F263E068-CDB3-499C-9E60-A3A9CB99DD6A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5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23" name="テキスト ボックス 25">
            <a:extLst>
              <a:ext uri="{FF2B5EF4-FFF2-40B4-BE49-F238E27FC236}">
                <a16:creationId xmlns:a16="http://schemas.microsoft.com/office/drawing/2014/main" id="{BA894FC3-3517-4555-AE14-6261DCA8EEE8}"/>
              </a:ext>
            </a:extLst>
          </p:cNvPr>
          <p:cNvSpPr txBox="1"/>
          <p:nvPr/>
        </p:nvSpPr>
        <p:spPr>
          <a:xfrm>
            <a:off x="1210938" y="46472"/>
            <a:ext cx="243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한계점 및 개선방안</a:t>
            </a:r>
            <a:endParaRPr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3C1978F2-5576-44B8-9C81-8DC9538B9F8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64425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407"/>
    </mc:Choice>
    <mc:Fallback>
      <p:transition spd="slow" advTm="101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Graphic spid="7" grpId="0">
        <p:bldAsOne/>
      </p:bldGraphic>
      <p:bldP spid="12" grpId="0"/>
      <p:bldP spid="14" grpId="0"/>
      <p:bldP spid="17" grpId="0"/>
      <p:bldP spid="18" grpId="0"/>
      <p:bldP spid="9" grpId="0"/>
      <p:bldP spid="10" grpId="0"/>
      <p:bldP spid="11" grpId="0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3DA256-56C3-4B3E-ADC9-76A2363A5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참고자료 및 출처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A4D751-E569-4390-8615-07B94F8C9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>
                <a:ea typeface="Dotum" panose="020B0600000101010101" pitchFamily="50" charset="-127"/>
                <a:hlinkClick r:id="rId4"/>
              </a:rPr>
              <a:t>http://taas.koroad.or.kr/sta/acs/gus/selectStaInfoGraph.do?menuId=WEB_KMP_IDA_TAI</a:t>
            </a:r>
            <a:endParaRPr lang="en-US" altLang="ko-KR" b="1" dirty="0">
              <a:ea typeface="Dotum" panose="020B0600000101010101" pitchFamily="50" charset="-127"/>
            </a:endParaRPr>
          </a:p>
          <a:p>
            <a:r>
              <a:rPr lang="ko-KR" altLang="en-US" dirty="0"/>
              <a:t>한국자동차공학회 </a:t>
            </a:r>
            <a:r>
              <a:rPr lang="ko-KR" altLang="en-US" dirty="0" err="1"/>
              <a:t>지회</a:t>
            </a:r>
            <a:r>
              <a:rPr lang="ko-KR" altLang="en-US" dirty="0"/>
              <a:t> 학술대회 논문집 </a:t>
            </a:r>
            <a:r>
              <a:rPr lang="en-US" altLang="ko-KR" dirty="0"/>
              <a:t>, 2015.10, 4-5(2 pages)</a:t>
            </a:r>
            <a:endParaRPr lang="ko-KR" altLang="en-US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07DF5FFF-CD39-4C01-962F-018004CF9C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48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2"/>
    </mc:Choice>
    <mc:Fallback>
      <p:transition spd="slow" advTm="3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EE9730-BA00-4878-9F19-BA3E7F17CEBB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C27BCFB-AA54-4632-9797-26EF9E35D3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950" y="1854950"/>
            <a:ext cx="3148100" cy="31481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23C9B36-642E-4640-9C42-5CB271B6CF95}"/>
              </a:ext>
            </a:extLst>
          </p:cNvPr>
          <p:cNvSpPr txBox="1"/>
          <p:nvPr/>
        </p:nvSpPr>
        <p:spPr>
          <a:xfrm>
            <a:off x="1803399" y="5153236"/>
            <a:ext cx="858520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/>
              <a:t>Thank you</a:t>
            </a:r>
            <a:endParaRPr lang="ko-KR" altLang="en-US" sz="6600" b="1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8C783135-1629-4A30-9112-6F7CFB0126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55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3"/>
    </mc:Choice>
    <mc:Fallback>
      <p:transition spd="slow" advTm="5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円/楕円 3">
            <a:extLst>
              <a:ext uri="{FF2B5EF4-FFF2-40B4-BE49-F238E27FC236}">
                <a16:creationId xmlns:a16="http://schemas.microsoft.com/office/drawing/2014/main" id="{FDFD3A83-A7F4-4CEA-9CFD-994008875A34}"/>
              </a:ext>
            </a:extLst>
          </p:cNvPr>
          <p:cNvSpPr/>
          <p:nvPr/>
        </p:nvSpPr>
        <p:spPr>
          <a:xfrm>
            <a:off x="3683228" y="1909792"/>
            <a:ext cx="720000" cy="720000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1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40E1A0F6-64DE-4C01-A92A-752F1E59C799}"/>
              </a:ext>
            </a:extLst>
          </p:cNvPr>
          <p:cNvCxnSpPr>
            <a:cxnSpLocks/>
          </p:cNvCxnSpPr>
          <p:nvPr/>
        </p:nvCxnSpPr>
        <p:spPr>
          <a:xfrm flipV="1">
            <a:off x="-900239" y="1470689"/>
            <a:ext cx="4202239" cy="7650"/>
          </a:xfrm>
          <a:prstGeom prst="line">
            <a:avLst/>
          </a:prstGeom>
          <a:ln w="19050">
            <a:solidFill>
              <a:srgbClr val="3886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9DD5292-9BB5-4B2A-845C-58E475895E57}"/>
              </a:ext>
            </a:extLst>
          </p:cNvPr>
          <p:cNvSpPr txBox="1"/>
          <p:nvPr/>
        </p:nvSpPr>
        <p:spPr>
          <a:xfrm>
            <a:off x="1979160" y="796920"/>
            <a:ext cx="1598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INDEX</a:t>
            </a:r>
            <a:endParaRPr lang="ko-KR" altLang="en-US" sz="32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19" name="テキスト ボックス 25">
            <a:extLst>
              <a:ext uri="{FF2B5EF4-FFF2-40B4-BE49-F238E27FC236}">
                <a16:creationId xmlns:a16="http://schemas.microsoft.com/office/drawing/2014/main" id="{612EC405-6A31-4706-A8AD-2E5FE211D2F6}"/>
              </a:ext>
            </a:extLst>
          </p:cNvPr>
          <p:cNvSpPr txBox="1"/>
          <p:nvPr/>
        </p:nvSpPr>
        <p:spPr>
          <a:xfrm>
            <a:off x="4913058" y="2036891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서론</a:t>
            </a:r>
            <a:endParaRPr kumimoji="1"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5" name="円/楕円 3">
            <a:extLst>
              <a:ext uri="{FF2B5EF4-FFF2-40B4-BE49-F238E27FC236}">
                <a16:creationId xmlns:a16="http://schemas.microsoft.com/office/drawing/2014/main" id="{EF5E0E37-E941-4677-BEDC-46D5FA4766DB}"/>
              </a:ext>
            </a:extLst>
          </p:cNvPr>
          <p:cNvSpPr/>
          <p:nvPr/>
        </p:nvSpPr>
        <p:spPr>
          <a:xfrm>
            <a:off x="3683228" y="2818005"/>
            <a:ext cx="720000" cy="720000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2000" b="1" dirty="0">
                <a:solidFill>
                  <a:schemeClr val="tx1"/>
                </a:solidFill>
              </a:rPr>
              <a:t>2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37" name="円/楕円 3">
            <a:extLst>
              <a:ext uri="{FF2B5EF4-FFF2-40B4-BE49-F238E27FC236}">
                <a16:creationId xmlns:a16="http://schemas.microsoft.com/office/drawing/2014/main" id="{C447AD97-D928-4463-A7D5-D996F85B62E6}"/>
              </a:ext>
            </a:extLst>
          </p:cNvPr>
          <p:cNvSpPr/>
          <p:nvPr/>
        </p:nvSpPr>
        <p:spPr>
          <a:xfrm>
            <a:off x="3683228" y="3688269"/>
            <a:ext cx="720000" cy="720000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2000" b="1" dirty="0">
                <a:solidFill>
                  <a:schemeClr val="tx1"/>
                </a:solidFill>
              </a:rPr>
              <a:t>3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38" name="テキスト ボックス 25">
            <a:extLst>
              <a:ext uri="{FF2B5EF4-FFF2-40B4-BE49-F238E27FC236}">
                <a16:creationId xmlns:a16="http://schemas.microsoft.com/office/drawing/2014/main" id="{13B1199D-96C5-46DB-99A0-0392A8748532}"/>
              </a:ext>
            </a:extLst>
          </p:cNvPr>
          <p:cNvSpPr txBox="1"/>
          <p:nvPr/>
        </p:nvSpPr>
        <p:spPr>
          <a:xfrm>
            <a:off x="4879782" y="3848214"/>
            <a:ext cx="23807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아이디어 최종 구현</a:t>
            </a:r>
            <a:endParaRPr kumimoji="1"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9" name="円/楕円 3">
            <a:extLst>
              <a:ext uri="{FF2B5EF4-FFF2-40B4-BE49-F238E27FC236}">
                <a16:creationId xmlns:a16="http://schemas.microsoft.com/office/drawing/2014/main" id="{6EC5E02A-3497-4FDD-A652-9F5815D569B2}"/>
              </a:ext>
            </a:extLst>
          </p:cNvPr>
          <p:cNvSpPr/>
          <p:nvPr/>
        </p:nvSpPr>
        <p:spPr>
          <a:xfrm>
            <a:off x="3683228" y="4562199"/>
            <a:ext cx="720000" cy="720000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2000" b="1" dirty="0">
                <a:solidFill>
                  <a:schemeClr val="tx1"/>
                </a:solidFill>
              </a:rPr>
              <a:t>4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40" name="テキスト ボックス 25">
            <a:extLst>
              <a:ext uri="{FF2B5EF4-FFF2-40B4-BE49-F238E27FC236}">
                <a16:creationId xmlns:a16="http://schemas.microsoft.com/office/drawing/2014/main" id="{38BBE99F-5EA4-4081-802F-C6B28C21F007}"/>
              </a:ext>
            </a:extLst>
          </p:cNvPr>
          <p:cNvSpPr txBox="1"/>
          <p:nvPr/>
        </p:nvSpPr>
        <p:spPr>
          <a:xfrm>
            <a:off x="4922223" y="4708659"/>
            <a:ext cx="7697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결과 </a:t>
            </a:r>
            <a:endParaRPr kumimoji="1"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41" name="円/楕円 3">
            <a:extLst>
              <a:ext uri="{FF2B5EF4-FFF2-40B4-BE49-F238E27FC236}">
                <a16:creationId xmlns:a16="http://schemas.microsoft.com/office/drawing/2014/main" id="{D7E40B11-FB08-483F-956D-75E21B207C60}"/>
              </a:ext>
            </a:extLst>
          </p:cNvPr>
          <p:cNvSpPr/>
          <p:nvPr/>
        </p:nvSpPr>
        <p:spPr>
          <a:xfrm>
            <a:off x="3683228" y="5436129"/>
            <a:ext cx="720000" cy="720000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2000" b="1" dirty="0">
                <a:solidFill>
                  <a:schemeClr val="tx1"/>
                </a:solidFill>
              </a:rPr>
              <a:t>5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42" name="テキスト ボックス 25">
            <a:extLst>
              <a:ext uri="{FF2B5EF4-FFF2-40B4-BE49-F238E27FC236}">
                <a16:creationId xmlns:a16="http://schemas.microsoft.com/office/drawing/2014/main" id="{C279E959-F6DD-44F6-ABBE-897586EE4D42}"/>
              </a:ext>
            </a:extLst>
          </p:cNvPr>
          <p:cNvSpPr txBox="1"/>
          <p:nvPr/>
        </p:nvSpPr>
        <p:spPr>
          <a:xfrm>
            <a:off x="4880709" y="5557518"/>
            <a:ext cx="23807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한계점 및 개선방안</a:t>
            </a:r>
            <a:endParaRPr kumimoji="1"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2BB4300-0F99-4AD5-AC89-2F5294C16A0C}"/>
              </a:ext>
            </a:extLst>
          </p:cNvPr>
          <p:cNvGrpSpPr/>
          <p:nvPr/>
        </p:nvGrpSpPr>
        <p:grpSpPr>
          <a:xfrm>
            <a:off x="552067" y="1338982"/>
            <a:ext cx="4425043" cy="355902"/>
            <a:chOff x="3302000" y="1316980"/>
            <a:chExt cx="4425043" cy="355902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4A0DA6EF-0B0D-428A-BEC6-DB521AF50E71}"/>
                </a:ext>
              </a:extLst>
            </p:cNvPr>
            <p:cNvSpPr/>
            <p:nvPr/>
          </p:nvSpPr>
          <p:spPr>
            <a:xfrm>
              <a:off x="3302000" y="1375441"/>
              <a:ext cx="190500" cy="190497"/>
            </a:xfrm>
            <a:prstGeom prst="ellipse">
              <a:avLst/>
            </a:prstGeom>
            <a:solidFill>
              <a:srgbClr val="3886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991272E-5A32-4EF1-B7B3-E3C32B14F6B9}"/>
                </a:ext>
              </a:extLst>
            </p:cNvPr>
            <p:cNvSpPr/>
            <p:nvPr/>
          </p:nvSpPr>
          <p:spPr>
            <a:xfrm>
              <a:off x="3492500" y="1316980"/>
              <a:ext cx="4234543" cy="3559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テキスト ボックス 25">
            <a:extLst>
              <a:ext uri="{FF2B5EF4-FFF2-40B4-BE49-F238E27FC236}">
                <a16:creationId xmlns:a16="http://schemas.microsoft.com/office/drawing/2014/main" id="{9E9A693A-7E4B-42C6-9495-84E33223244C}"/>
              </a:ext>
            </a:extLst>
          </p:cNvPr>
          <p:cNvSpPr txBox="1"/>
          <p:nvPr/>
        </p:nvSpPr>
        <p:spPr>
          <a:xfrm>
            <a:off x="4860074" y="2977950"/>
            <a:ext cx="27093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상세 설계 및 제작과정</a:t>
            </a:r>
            <a:endParaRPr kumimoji="1"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2CA01424-004D-4F31-B8C5-4D70DB744D5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58468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46"/>
    </mc:Choice>
    <mc:Fallback>
      <p:transition spd="slow" advTm="18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4.81481E-6 L 0.21797 -0.00254 " pathEditMode="relative" rAng="0" ptsTypes="AA">
                                      <p:cBhvr>
                                        <p:cTn id="10" dur="1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98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7" grpId="0" animBg="1"/>
      <p:bldP spid="19" grpId="0"/>
      <p:bldP spid="35" grpId="0" animBg="1"/>
      <p:bldP spid="37" grpId="0" animBg="1"/>
      <p:bldP spid="38" grpId="0"/>
      <p:bldP spid="39" grpId="0" animBg="1"/>
      <p:bldP spid="40" grpId="0"/>
      <p:bldP spid="41" grpId="0" animBg="1"/>
      <p:bldP spid="42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8B4DE2A-D444-4050-BF86-19FA235A0FCF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円/楕円 3">
            <a:extLst>
              <a:ext uri="{FF2B5EF4-FFF2-40B4-BE49-F238E27FC236}">
                <a16:creationId xmlns:a16="http://schemas.microsoft.com/office/drawing/2014/main" id="{42ACD97F-FB48-4BF0-B3E0-EE29870C14E5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1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6" name="テキスト ボックス 25">
            <a:extLst>
              <a:ext uri="{FF2B5EF4-FFF2-40B4-BE49-F238E27FC236}">
                <a16:creationId xmlns:a16="http://schemas.microsoft.com/office/drawing/2014/main" id="{D268B0FD-A0E9-4241-8E7B-42DAE766D227}"/>
              </a:ext>
            </a:extLst>
          </p:cNvPr>
          <p:cNvSpPr txBox="1"/>
          <p:nvPr/>
        </p:nvSpPr>
        <p:spPr>
          <a:xfrm>
            <a:off x="1020278" y="46472"/>
            <a:ext cx="1830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서론</a:t>
            </a:r>
            <a:endParaRPr kumimoji="1"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3DDCB53-1695-43A5-A5EB-BD7B58F169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56" y="571692"/>
            <a:ext cx="10733288" cy="431120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CEFC681-02EB-4C19-BD71-267258F5A054}"/>
              </a:ext>
            </a:extLst>
          </p:cNvPr>
          <p:cNvSpPr/>
          <p:nvPr/>
        </p:nvSpPr>
        <p:spPr>
          <a:xfrm>
            <a:off x="1789449" y="500800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최근 </a:t>
            </a:r>
            <a:r>
              <a:rPr lang="en-US" altLang="ko-KR" dirty="0"/>
              <a:t>3</a:t>
            </a:r>
            <a:r>
              <a:rPr lang="ko-KR" altLang="en-US" dirty="0"/>
              <a:t>년간 고속도로 사고발생 원인과 월별 졸음운전 사고 그래프</a:t>
            </a:r>
            <a:r>
              <a:rPr lang="en-US" altLang="ko-KR" dirty="0"/>
              <a:t>.ⓒ</a:t>
            </a:r>
            <a:r>
              <a:rPr lang="ko-KR" altLang="en-US" dirty="0"/>
              <a:t>도로교통공단 충북지부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CCB655E-45EA-4945-BFF2-94DD8205B2B6}"/>
              </a:ext>
            </a:extLst>
          </p:cNvPr>
          <p:cNvSpPr/>
          <p:nvPr/>
        </p:nvSpPr>
        <p:spPr>
          <a:xfrm>
            <a:off x="2535936" y="924032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출처</a:t>
            </a:r>
            <a:r>
              <a:rPr lang="en-US" altLang="ko-KR" dirty="0"/>
              <a:t>: </a:t>
            </a:r>
            <a:r>
              <a:rPr lang="en-US" altLang="ko-KR" dirty="0">
                <a:hlinkClick r:id="rId5"/>
              </a:rPr>
              <a:t>https://www.pressian.com/pages/articles/247757?no=247757&amp;utm_source=daum&amp;utm_medium=search</a:t>
            </a:r>
            <a:r>
              <a:rPr lang="ko-KR" altLang="en-US" dirty="0"/>
              <a:t> </a:t>
            </a:r>
            <a:r>
              <a:rPr lang="ko-KR" altLang="en-US" dirty="0" err="1"/>
              <a:t>프레시안</a:t>
            </a:r>
            <a:r>
              <a:rPr lang="en-US" altLang="ko-KR" dirty="0"/>
              <a:t>(http://www.pressian.com) </a:t>
            </a:r>
            <a:endParaRPr lang="ko-KR" altLang="en-US" dirty="0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2B55304C-234C-4E52-8370-A9A7E82AAE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777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20"/>
    </mc:Choice>
    <mc:Fallback>
      <p:transition spd="slow" advTm="16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ADF87-8B83-42AE-8A79-3EAD3C294555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BC1F2BB-EDD8-4AB7-B3DB-A51631CACF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398" y="1516722"/>
            <a:ext cx="5021118" cy="383281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2F296FE-2A8C-4C9A-8385-AA2672AEF4FC}"/>
              </a:ext>
            </a:extLst>
          </p:cNvPr>
          <p:cNvSpPr/>
          <p:nvPr/>
        </p:nvSpPr>
        <p:spPr>
          <a:xfrm>
            <a:off x="745958" y="1102422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>
                <a:latin typeface="NotoKR-Regular"/>
              </a:rPr>
              <a:t>심박변이도</a:t>
            </a:r>
            <a:r>
              <a:rPr lang="ko-KR" altLang="en-US" dirty="0">
                <a:latin typeface="NotoKR-Regular"/>
              </a:rPr>
              <a:t> 측정을 통한 운전자 졸음 및 각성 상태 분석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1992699-F8C0-4FD0-B6B2-0C934966DCCD}"/>
              </a:ext>
            </a:extLst>
          </p:cNvPr>
          <p:cNvSpPr/>
          <p:nvPr/>
        </p:nvSpPr>
        <p:spPr>
          <a:xfrm>
            <a:off x="1020278" y="523414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0100FF"/>
                </a:solidFill>
                <a:latin typeface="NotoKR-Regular"/>
              </a:rPr>
              <a:t>한국자동차공학회 </a:t>
            </a:r>
            <a:r>
              <a:rPr lang="ko-KR" altLang="en-US" dirty="0" err="1">
                <a:solidFill>
                  <a:srgbClr val="0100FF"/>
                </a:solidFill>
                <a:latin typeface="NotoKR-Regular"/>
              </a:rPr>
              <a:t>지회</a:t>
            </a:r>
            <a:r>
              <a:rPr lang="ko-KR" altLang="en-US" dirty="0">
                <a:solidFill>
                  <a:srgbClr val="0100FF"/>
                </a:solidFill>
                <a:latin typeface="NotoKR-Regular"/>
              </a:rPr>
              <a:t> 학술대회 논문집 </a:t>
            </a:r>
            <a:r>
              <a:rPr lang="en-US" altLang="ko-KR" dirty="0">
                <a:solidFill>
                  <a:srgbClr val="000000"/>
                </a:solidFill>
                <a:latin typeface="NotoKR-Regular"/>
              </a:rPr>
              <a:t>, 2015.10, 4-5(2 pages)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46B242D-C86A-49C2-8BDA-9AC2CADCF1BA}"/>
              </a:ext>
            </a:extLst>
          </p:cNvPr>
          <p:cNvSpPr/>
          <p:nvPr/>
        </p:nvSpPr>
        <p:spPr>
          <a:xfrm>
            <a:off x="6917303" y="2229567"/>
            <a:ext cx="3506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각성 상태 </a:t>
            </a:r>
            <a:r>
              <a:rPr lang="en-US" altLang="ko-KR" dirty="0"/>
              <a:t>: </a:t>
            </a:r>
            <a:r>
              <a:rPr lang="ko-KR" altLang="en-US" dirty="0" err="1"/>
              <a:t>깨어있는</a:t>
            </a:r>
            <a:r>
              <a:rPr lang="ko-KR" altLang="en-US" dirty="0"/>
              <a:t> 상태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AD71EF5-533B-4B1C-B77D-85FF113FFAF2}"/>
              </a:ext>
            </a:extLst>
          </p:cNvPr>
          <p:cNvSpPr/>
          <p:nvPr/>
        </p:nvSpPr>
        <p:spPr>
          <a:xfrm>
            <a:off x="6917302" y="2894492"/>
            <a:ext cx="40372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R-R interval : </a:t>
            </a:r>
            <a:r>
              <a:rPr lang="ko-KR" altLang="en-US" dirty="0"/>
              <a:t>심장박동 간격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값이 증가할수록 심박수는 </a:t>
            </a:r>
            <a:r>
              <a:rPr lang="ko-KR" altLang="en-US" dirty="0" err="1"/>
              <a:t>느려진다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円/楕円 3">
            <a:extLst>
              <a:ext uri="{FF2B5EF4-FFF2-40B4-BE49-F238E27FC236}">
                <a16:creationId xmlns:a16="http://schemas.microsoft.com/office/drawing/2014/main" id="{E1D2B86D-AD46-4D96-80E6-B460DE79A4F9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1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3" name="テキスト ボックス 25">
            <a:extLst>
              <a:ext uri="{FF2B5EF4-FFF2-40B4-BE49-F238E27FC236}">
                <a16:creationId xmlns:a16="http://schemas.microsoft.com/office/drawing/2014/main" id="{2E22E4C7-794D-4E57-A2FB-4D4AD6BFBB0D}"/>
              </a:ext>
            </a:extLst>
          </p:cNvPr>
          <p:cNvSpPr txBox="1"/>
          <p:nvPr/>
        </p:nvSpPr>
        <p:spPr>
          <a:xfrm>
            <a:off x="1020278" y="46472"/>
            <a:ext cx="1830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서론</a:t>
            </a:r>
            <a:endParaRPr kumimoji="1"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FCFD91AC-2E4A-4F15-BBD7-8D5CCD2A3B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53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36"/>
    </mc:Choice>
    <mc:Fallback>
      <p:transition spd="slow" advTm="52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0BFD204F-C57E-4068-9215-3A8C88E92E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2879" y="1845403"/>
            <a:ext cx="6759051" cy="445286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66ADF87-8B83-42AE-8A79-3EAD3C294555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5F08C51C-B392-4ADB-A6F9-AAC7D8B8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731"/>
            <a:ext cx="10515600" cy="1325563"/>
          </a:xfrm>
        </p:spPr>
        <p:txBody>
          <a:bodyPr/>
          <a:lstStyle/>
          <a:p>
            <a:r>
              <a:rPr lang="en-US" altLang="ko-KR" dirty="0"/>
              <a:t>Can you feel my heartbeat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EA4AAFC-CFFA-4C91-A07B-5E4054EAE6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4221" y="2182582"/>
            <a:ext cx="4439984" cy="3711442"/>
          </a:xfrm>
          <a:prstGeom prst="rect">
            <a:avLst/>
          </a:prstGeom>
        </p:spPr>
      </p:pic>
      <p:pic>
        <p:nvPicPr>
          <p:cNvPr id="11" name="그림 10" descr="검은색, 앉아있는, 쥐고있는, 하얀색이(가) 표시된 사진&#10;&#10;자동 생성된 설명">
            <a:extLst>
              <a:ext uri="{FF2B5EF4-FFF2-40B4-BE49-F238E27FC236}">
                <a16:creationId xmlns:a16="http://schemas.microsoft.com/office/drawing/2014/main" id="{AA2091A6-CF94-43FF-BE23-DBEAA42DEE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937" y="2027415"/>
            <a:ext cx="4088842" cy="4088842"/>
          </a:xfrm>
          <a:prstGeom prst="rect">
            <a:avLst/>
          </a:prstGeom>
        </p:spPr>
      </p:pic>
      <p:sp>
        <p:nvSpPr>
          <p:cNvPr id="14" name="円/楕円 3">
            <a:extLst>
              <a:ext uri="{FF2B5EF4-FFF2-40B4-BE49-F238E27FC236}">
                <a16:creationId xmlns:a16="http://schemas.microsoft.com/office/drawing/2014/main" id="{6EC24BDE-F974-4126-A53F-D77ECB488158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1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5" name="テキスト ボックス 25">
            <a:extLst>
              <a:ext uri="{FF2B5EF4-FFF2-40B4-BE49-F238E27FC236}">
                <a16:creationId xmlns:a16="http://schemas.microsoft.com/office/drawing/2014/main" id="{940E5EB6-24A7-469C-BBDE-7EE49C5BE242}"/>
              </a:ext>
            </a:extLst>
          </p:cNvPr>
          <p:cNvSpPr txBox="1"/>
          <p:nvPr/>
        </p:nvSpPr>
        <p:spPr>
          <a:xfrm>
            <a:off x="1020278" y="46472"/>
            <a:ext cx="1830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서론</a:t>
            </a:r>
            <a:endParaRPr kumimoji="1"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DE2EAD9A-053F-433A-8D59-6B45A3DEC57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6197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45"/>
    </mc:Choice>
    <mc:Fallback>
      <p:transition spd="slow" advTm="20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66ADF87-8B83-42AE-8A79-3EAD3C294555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9BC728F-AFB1-411D-8EF9-4AC00F0AE2D8}"/>
              </a:ext>
            </a:extLst>
          </p:cNvPr>
          <p:cNvSpPr/>
          <p:nvPr/>
        </p:nvSpPr>
        <p:spPr>
          <a:xfrm>
            <a:off x="0" y="1183907"/>
            <a:ext cx="12192000" cy="4119613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35D6889-9DBB-4E1F-8321-854A5ED2CDBD}"/>
              </a:ext>
            </a:extLst>
          </p:cNvPr>
          <p:cNvSpPr/>
          <p:nvPr/>
        </p:nvSpPr>
        <p:spPr>
          <a:xfrm>
            <a:off x="2554024" y="3152935"/>
            <a:ext cx="1233637" cy="174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88B000-FB8A-4155-BE5A-F3C07FD87E36}"/>
              </a:ext>
            </a:extLst>
          </p:cNvPr>
          <p:cNvSpPr/>
          <p:nvPr/>
        </p:nvSpPr>
        <p:spPr>
          <a:xfrm>
            <a:off x="932851" y="3152935"/>
            <a:ext cx="1233637" cy="174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A56680-C3D8-488E-9A0A-1B864C5EB686}"/>
              </a:ext>
            </a:extLst>
          </p:cNvPr>
          <p:cNvSpPr/>
          <p:nvPr/>
        </p:nvSpPr>
        <p:spPr>
          <a:xfrm>
            <a:off x="8991952" y="3152935"/>
            <a:ext cx="1233637" cy="174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5A1B7D-4479-4E49-9E83-19542E40CA63}"/>
              </a:ext>
            </a:extLst>
          </p:cNvPr>
          <p:cNvSpPr/>
          <p:nvPr/>
        </p:nvSpPr>
        <p:spPr>
          <a:xfrm>
            <a:off x="7387049" y="3152935"/>
            <a:ext cx="1233637" cy="174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4C7DF8-AF52-4A2C-8230-1F6933B68774}"/>
              </a:ext>
            </a:extLst>
          </p:cNvPr>
          <p:cNvSpPr/>
          <p:nvPr/>
        </p:nvSpPr>
        <p:spPr>
          <a:xfrm>
            <a:off x="10688275" y="3152935"/>
            <a:ext cx="1233637" cy="174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B9BB98F-2F4E-4BC9-87F7-858A2BC308C5}"/>
              </a:ext>
            </a:extLst>
          </p:cNvPr>
          <p:cNvSpPr/>
          <p:nvPr/>
        </p:nvSpPr>
        <p:spPr>
          <a:xfrm>
            <a:off x="0" y="3152935"/>
            <a:ext cx="593561" cy="174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5571C6-E51D-4C1A-AADF-16EABA18F6E9}"/>
              </a:ext>
            </a:extLst>
          </p:cNvPr>
          <p:cNvSpPr/>
          <p:nvPr/>
        </p:nvSpPr>
        <p:spPr>
          <a:xfrm>
            <a:off x="4173909" y="3152935"/>
            <a:ext cx="1233637" cy="174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33A979B-D3AF-4563-A2FA-F0D0C8252251}"/>
              </a:ext>
            </a:extLst>
          </p:cNvPr>
          <p:cNvSpPr/>
          <p:nvPr/>
        </p:nvSpPr>
        <p:spPr>
          <a:xfrm>
            <a:off x="5782146" y="3152935"/>
            <a:ext cx="1233637" cy="174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래픽 43" descr="자동차">
            <a:extLst>
              <a:ext uri="{FF2B5EF4-FFF2-40B4-BE49-F238E27FC236}">
                <a16:creationId xmlns:a16="http://schemas.microsoft.com/office/drawing/2014/main" id="{C5030634-4D40-4306-86FB-996281325B1C}"/>
              </a:ext>
            </a:extLst>
          </p:cNvPr>
          <p:cNvGrpSpPr/>
          <p:nvPr/>
        </p:nvGrpSpPr>
        <p:grpSpPr>
          <a:xfrm>
            <a:off x="246161" y="2969147"/>
            <a:ext cx="2886015" cy="2664147"/>
            <a:chOff x="411721" y="3510393"/>
            <a:chExt cx="1456144" cy="1456144"/>
          </a:xfrm>
        </p:grpSpPr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82A7953E-0C0D-4142-B7DA-494E325F9E5C}"/>
                </a:ext>
              </a:extLst>
            </p:cNvPr>
            <p:cNvSpPr/>
            <p:nvPr/>
          </p:nvSpPr>
          <p:spPr>
            <a:xfrm>
              <a:off x="654411" y="4329474"/>
              <a:ext cx="242690" cy="242690"/>
            </a:xfrm>
            <a:custGeom>
              <a:avLst/>
              <a:gdLst>
                <a:gd name="connsiteX0" fmla="*/ 242691 w 242690"/>
                <a:gd name="connsiteY0" fmla="*/ 121345 h 242690"/>
                <a:gd name="connsiteX1" fmla="*/ 121345 w 242690"/>
                <a:gd name="connsiteY1" fmla="*/ 242691 h 242690"/>
                <a:gd name="connsiteX2" fmla="*/ 0 w 242690"/>
                <a:gd name="connsiteY2" fmla="*/ 121345 h 242690"/>
                <a:gd name="connsiteX3" fmla="*/ 121345 w 242690"/>
                <a:gd name="connsiteY3" fmla="*/ 0 h 242690"/>
                <a:gd name="connsiteX4" fmla="*/ 242691 w 242690"/>
                <a:gd name="connsiteY4" fmla="*/ 121345 h 242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690" h="242690">
                  <a:moveTo>
                    <a:pt x="242691" y="121345"/>
                  </a:moveTo>
                  <a:cubicBezTo>
                    <a:pt x="242691" y="188363"/>
                    <a:pt x="188363" y="242691"/>
                    <a:pt x="121345" y="242691"/>
                  </a:cubicBezTo>
                  <a:cubicBezTo>
                    <a:pt x="54328" y="242691"/>
                    <a:pt x="0" y="188363"/>
                    <a:pt x="0" y="121345"/>
                  </a:cubicBezTo>
                  <a:cubicBezTo>
                    <a:pt x="0" y="54328"/>
                    <a:pt x="54328" y="0"/>
                    <a:pt x="121345" y="0"/>
                  </a:cubicBezTo>
                  <a:cubicBezTo>
                    <a:pt x="188363" y="0"/>
                    <a:pt x="242691" y="54328"/>
                    <a:pt x="242691" y="121345"/>
                  </a:cubicBezTo>
                  <a:close/>
                </a:path>
              </a:pathLst>
            </a:custGeom>
            <a:solidFill>
              <a:srgbClr val="000000"/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3421A981-DC1B-48B4-BC55-343C2A10656B}"/>
                </a:ext>
              </a:extLst>
            </p:cNvPr>
            <p:cNvSpPr/>
            <p:nvPr/>
          </p:nvSpPr>
          <p:spPr>
            <a:xfrm>
              <a:off x="1382483" y="4329474"/>
              <a:ext cx="242690" cy="242690"/>
            </a:xfrm>
            <a:custGeom>
              <a:avLst/>
              <a:gdLst>
                <a:gd name="connsiteX0" fmla="*/ 242691 w 242690"/>
                <a:gd name="connsiteY0" fmla="*/ 121345 h 242690"/>
                <a:gd name="connsiteX1" fmla="*/ 121345 w 242690"/>
                <a:gd name="connsiteY1" fmla="*/ 242691 h 242690"/>
                <a:gd name="connsiteX2" fmla="*/ 0 w 242690"/>
                <a:gd name="connsiteY2" fmla="*/ 121345 h 242690"/>
                <a:gd name="connsiteX3" fmla="*/ 121345 w 242690"/>
                <a:gd name="connsiteY3" fmla="*/ 0 h 242690"/>
                <a:gd name="connsiteX4" fmla="*/ 242691 w 242690"/>
                <a:gd name="connsiteY4" fmla="*/ 121345 h 242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690" h="242690">
                  <a:moveTo>
                    <a:pt x="242691" y="121345"/>
                  </a:moveTo>
                  <a:cubicBezTo>
                    <a:pt x="242691" y="188363"/>
                    <a:pt x="188363" y="242691"/>
                    <a:pt x="121345" y="242691"/>
                  </a:cubicBezTo>
                  <a:cubicBezTo>
                    <a:pt x="54328" y="242691"/>
                    <a:pt x="0" y="188363"/>
                    <a:pt x="0" y="121345"/>
                  </a:cubicBezTo>
                  <a:cubicBezTo>
                    <a:pt x="0" y="54328"/>
                    <a:pt x="54328" y="0"/>
                    <a:pt x="121345" y="0"/>
                  </a:cubicBezTo>
                  <a:cubicBezTo>
                    <a:pt x="188363" y="0"/>
                    <a:pt x="242691" y="54328"/>
                    <a:pt x="242691" y="121345"/>
                  </a:cubicBezTo>
                  <a:close/>
                </a:path>
              </a:pathLst>
            </a:custGeom>
            <a:solidFill>
              <a:srgbClr val="000000"/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6350B96F-F60D-47CC-8AFB-9A41772FA328}"/>
                </a:ext>
              </a:extLst>
            </p:cNvPr>
            <p:cNvSpPr/>
            <p:nvPr/>
          </p:nvSpPr>
          <p:spPr>
            <a:xfrm>
              <a:off x="472393" y="3904765"/>
              <a:ext cx="1334798" cy="546054"/>
            </a:xfrm>
            <a:custGeom>
              <a:avLst/>
              <a:gdLst>
                <a:gd name="connsiteX0" fmla="*/ 530886 w 1334798"/>
                <a:gd name="connsiteY0" fmla="*/ 242691 h 546054"/>
                <a:gd name="connsiteX1" fmla="*/ 530886 w 1334798"/>
                <a:gd name="connsiteY1" fmla="*/ 60673 h 546054"/>
                <a:gd name="connsiteX2" fmla="*/ 738690 w 1334798"/>
                <a:gd name="connsiteY2" fmla="*/ 60673 h 546054"/>
                <a:gd name="connsiteX3" fmla="*/ 781161 w 1334798"/>
                <a:gd name="connsiteY3" fmla="*/ 78874 h 546054"/>
                <a:gd name="connsiteX4" fmla="*/ 944977 w 1334798"/>
                <a:gd name="connsiteY4" fmla="*/ 242691 h 546054"/>
                <a:gd name="connsiteX5" fmla="*/ 530886 w 1334798"/>
                <a:gd name="connsiteY5" fmla="*/ 242691 h 546054"/>
                <a:gd name="connsiteX6" fmla="*/ 470213 w 1334798"/>
                <a:gd name="connsiteY6" fmla="*/ 242691 h 546054"/>
                <a:gd name="connsiteX7" fmla="*/ 86459 w 1334798"/>
                <a:gd name="connsiteY7" fmla="*/ 242691 h 546054"/>
                <a:gd name="connsiteX8" fmla="*/ 250275 w 1334798"/>
                <a:gd name="connsiteY8" fmla="*/ 78874 h 546054"/>
                <a:gd name="connsiteX9" fmla="*/ 292746 w 1334798"/>
                <a:gd name="connsiteY9" fmla="*/ 60673 h 546054"/>
                <a:gd name="connsiteX10" fmla="*/ 470213 w 1334798"/>
                <a:gd name="connsiteY10" fmla="*/ 60673 h 546054"/>
                <a:gd name="connsiteX11" fmla="*/ 470213 w 1334798"/>
                <a:gd name="connsiteY11" fmla="*/ 242691 h 546054"/>
                <a:gd name="connsiteX12" fmla="*/ 1183117 w 1334798"/>
                <a:gd name="connsiteY12" fmla="*/ 242691 h 546054"/>
                <a:gd name="connsiteX13" fmla="*/ 1057221 w 1334798"/>
                <a:gd name="connsiteY13" fmla="*/ 242691 h 546054"/>
                <a:gd name="connsiteX14" fmla="*/ 1014750 w 1334798"/>
                <a:gd name="connsiteY14" fmla="*/ 224489 h 546054"/>
                <a:gd name="connsiteX15" fmla="*/ 823631 w 1334798"/>
                <a:gd name="connsiteY15" fmla="*/ 34887 h 546054"/>
                <a:gd name="connsiteX16" fmla="*/ 737173 w 1334798"/>
                <a:gd name="connsiteY16" fmla="*/ 0 h 546054"/>
                <a:gd name="connsiteX17" fmla="*/ 292746 w 1334798"/>
                <a:gd name="connsiteY17" fmla="*/ 0 h 546054"/>
                <a:gd name="connsiteX18" fmla="*/ 206287 w 1334798"/>
                <a:gd name="connsiteY18" fmla="*/ 34887 h 546054"/>
                <a:gd name="connsiteX19" fmla="*/ 18202 w 1334798"/>
                <a:gd name="connsiteY19" fmla="*/ 224489 h 546054"/>
                <a:gd name="connsiteX20" fmla="*/ 0 w 1334798"/>
                <a:gd name="connsiteY20" fmla="*/ 268477 h 546054"/>
                <a:gd name="connsiteX21" fmla="*/ 0 w 1334798"/>
                <a:gd name="connsiteY21" fmla="*/ 424709 h 546054"/>
                <a:gd name="connsiteX22" fmla="*/ 121345 w 1334798"/>
                <a:gd name="connsiteY22" fmla="*/ 546054 h 546054"/>
                <a:gd name="connsiteX23" fmla="*/ 136514 w 1334798"/>
                <a:gd name="connsiteY23" fmla="*/ 546054 h 546054"/>
                <a:gd name="connsiteX24" fmla="*/ 303363 w 1334798"/>
                <a:gd name="connsiteY24" fmla="*/ 379204 h 546054"/>
                <a:gd name="connsiteX25" fmla="*/ 470213 w 1334798"/>
                <a:gd name="connsiteY25" fmla="*/ 546054 h 546054"/>
                <a:gd name="connsiteX26" fmla="*/ 864586 w 1334798"/>
                <a:gd name="connsiteY26" fmla="*/ 546054 h 546054"/>
                <a:gd name="connsiteX27" fmla="*/ 1031435 w 1334798"/>
                <a:gd name="connsiteY27" fmla="*/ 379204 h 546054"/>
                <a:gd name="connsiteX28" fmla="*/ 1198285 w 1334798"/>
                <a:gd name="connsiteY28" fmla="*/ 546054 h 546054"/>
                <a:gd name="connsiteX29" fmla="*/ 1274126 w 1334798"/>
                <a:gd name="connsiteY29" fmla="*/ 546054 h 546054"/>
                <a:gd name="connsiteX30" fmla="*/ 1334799 w 1334798"/>
                <a:gd name="connsiteY30" fmla="*/ 485381 h 546054"/>
                <a:gd name="connsiteX31" fmla="*/ 1334799 w 1334798"/>
                <a:gd name="connsiteY31" fmla="*/ 394372 h 546054"/>
                <a:gd name="connsiteX32" fmla="*/ 1183117 w 1334798"/>
                <a:gd name="connsiteY32" fmla="*/ 242691 h 546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334798" h="546054">
                  <a:moveTo>
                    <a:pt x="530886" y="242691"/>
                  </a:moveTo>
                  <a:lnTo>
                    <a:pt x="530886" y="60673"/>
                  </a:lnTo>
                  <a:lnTo>
                    <a:pt x="738690" y="60673"/>
                  </a:lnTo>
                  <a:cubicBezTo>
                    <a:pt x="755375" y="60673"/>
                    <a:pt x="770543" y="66740"/>
                    <a:pt x="781161" y="78874"/>
                  </a:cubicBezTo>
                  <a:lnTo>
                    <a:pt x="944977" y="242691"/>
                  </a:lnTo>
                  <a:lnTo>
                    <a:pt x="530886" y="242691"/>
                  </a:lnTo>
                  <a:close/>
                  <a:moveTo>
                    <a:pt x="470213" y="242691"/>
                  </a:moveTo>
                  <a:lnTo>
                    <a:pt x="86459" y="242691"/>
                  </a:lnTo>
                  <a:lnTo>
                    <a:pt x="250275" y="78874"/>
                  </a:lnTo>
                  <a:cubicBezTo>
                    <a:pt x="262409" y="66740"/>
                    <a:pt x="277577" y="60673"/>
                    <a:pt x="292746" y="60673"/>
                  </a:cubicBezTo>
                  <a:lnTo>
                    <a:pt x="470213" y="60673"/>
                  </a:lnTo>
                  <a:lnTo>
                    <a:pt x="470213" y="242691"/>
                  </a:lnTo>
                  <a:close/>
                  <a:moveTo>
                    <a:pt x="1183117" y="242691"/>
                  </a:moveTo>
                  <a:lnTo>
                    <a:pt x="1057221" y="242691"/>
                  </a:lnTo>
                  <a:cubicBezTo>
                    <a:pt x="1040536" y="242691"/>
                    <a:pt x="1025368" y="236623"/>
                    <a:pt x="1014750" y="224489"/>
                  </a:cubicBezTo>
                  <a:lnTo>
                    <a:pt x="823631" y="34887"/>
                  </a:lnTo>
                  <a:cubicBezTo>
                    <a:pt x="800879" y="12135"/>
                    <a:pt x="770543" y="0"/>
                    <a:pt x="737173" y="0"/>
                  </a:cubicBezTo>
                  <a:lnTo>
                    <a:pt x="292746" y="0"/>
                  </a:lnTo>
                  <a:cubicBezTo>
                    <a:pt x="260892" y="0"/>
                    <a:pt x="229039" y="12135"/>
                    <a:pt x="206287" y="34887"/>
                  </a:cubicBezTo>
                  <a:lnTo>
                    <a:pt x="18202" y="224489"/>
                  </a:lnTo>
                  <a:cubicBezTo>
                    <a:pt x="6067" y="236623"/>
                    <a:pt x="0" y="251792"/>
                    <a:pt x="0" y="268477"/>
                  </a:cubicBezTo>
                  <a:lnTo>
                    <a:pt x="0" y="424709"/>
                  </a:lnTo>
                  <a:cubicBezTo>
                    <a:pt x="0" y="491449"/>
                    <a:pt x="54605" y="546054"/>
                    <a:pt x="121345" y="546054"/>
                  </a:cubicBezTo>
                  <a:lnTo>
                    <a:pt x="136514" y="546054"/>
                  </a:lnTo>
                  <a:cubicBezTo>
                    <a:pt x="136514" y="453528"/>
                    <a:pt x="210838" y="379204"/>
                    <a:pt x="303363" y="379204"/>
                  </a:cubicBezTo>
                  <a:cubicBezTo>
                    <a:pt x="395889" y="379204"/>
                    <a:pt x="470213" y="453528"/>
                    <a:pt x="470213" y="546054"/>
                  </a:cubicBezTo>
                  <a:lnTo>
                    <a:pt x="864586" y="546054"/>
                  </a:lnTo>
                  <a:cubicBezTo>
                    <a:pt x="864586" y="453528"/>
                    <a:pt x="938910" y="379204"/>
                    <a:pt x="1031435" y="379204"/>
                  </a:cubicBezTo>
                  <a:cubicBezTo>
                    <a:pt x="1123961" y="379204"/>
                    <a:pt x="1198285" y="453528"/>
                    <a:pt x="1198285" y="546054"/>
                  </a:cubicBezTo>
                  <a:lnTo>
                    <a:pt x="1274126" y="546054"/>
                  </a:lnTo>
                  <a:cubicBezTo>
                    <a:pt x="1307496" y="546054"/>
                    <a:pt x="1334799" y="518751"/>
                    <a:pt x="1334799" y="485381"/>
                  </a:cubicBezTo>
                  <a:lnTo>
                    <a:pt x="1334799" y="394372"/>
                  </a:lnTo>
                  <a:cubicBezTo>
                    <a:pt x="1334799" y="310947"/>
                    <a:pt x="1266542" y="242691"/>
                    <a:pt x="1183117" y="242691"/>
                  </a:cubicBezTo>
                  <a:close/>
                </a:path>
              </a:pathLst>
            </a:custGeom>
            <a:solidFill>
              <a:srgbClr val="000000"/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" name="그림 2" descr="빨간색, 앉아있는, 하얀색, 닫기이(가) 표시된 사진&#10;&#10;자동 생성된 설명">
            <a:extLst>
              <a:ext uri="{FF2B5EF4-FFF2-40B4-BE49-F238E27FC236}">
                <a16:creationId xmlns:a16="http://schemas.microsoft.com/office/drawing/2014/main" id="{5BD68989-37AD-4F31-ABCC-B67E6905A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490" y="695331"/>
            <a:ext cx="2687311" cy="2088942"/>
          </a:xfrm>
          <a:prstGeom prst="rect">
            <a:avLst/>
          </a:prstGeom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D51553A7-63FB-41D4-ACD8-5A1C6608705D}"/>
              </a:ext>
            </a:extLst>
          </p:cNvPr>
          <p:cNvGrpSpPr/>
          <p:nvPr/>
        </p:nvGrpSpPr>
        <p:grpSpPr>
          <a:xfrm>
            <a:off x="3170842" y="2981731"/>
            <a:ext cx="2886015" cy="2664147"/>
            <a:chOff x="3170842" y="2981731"/>
            <a:chExt cx="2886015" cy="2664147"/>
          </a:xfrm>
        </p:grpSpPr>
        <p:grpSp>
          <p:nvGrpSpPr>
            <p:cNvPr id="35" name="그래픽 43" descr="자동차">
              <a:extLst>
                <a:ext uri="{FF2B5EF4-FFF2-40B4-BE49-F238E27FC236}">
                  <a16:creationId xmlns:a16="http://schemas.microsoft.com/office/drawing/2014/main" id="{BF883D64-D259-4531-A0F8-643A21EA15CC}"/>
                </a:ext>
              </a:extLst>
            </p:cNvPr>
            <p:cNvGrpSpPr/>
            <p:nvPr/>
          </p:nvGrpSpPr>
          <p:grpSpPr>
            <a:xfrm>
              <a:off x="3170842" y="2981731"/>
              <a:ext cx="2886015" cy="2664147"/>
              <a:chOff x="411721" y="3510393"/>
              <a:chExt cx="1456144" cy="1456144"/>
            </a:xfrm>
          </p:grpSpPr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A313B235-7C52-4001-A482-3586A61A4CA4}"/>
                  </a:ext>
                </a:extLst>
              </p:cNvPr>
              <p:cNvSpPr/>
              <p:nvPr/>
            </p:nvSpPr>
            <p:spPr>
              <a:xfrm>
                <a:off x="654411" y="4329474"/>
                <a:ext cx="242690" cy="242690"/>
              </a:xfrm>
              <a:custGeom>
                <a:avLst/>
                <a:gdLst>
                  <a:gd name="connsiteX0" fmla="*/ 242691 w 242690"/>
                  <a:gd name="connsiteY0" fmla="*/ 121345 h 242690"/>
                  <a:gd name="connsiteX1" fmla="*/ 121345 w 242690"/>
                  <a:gd name="connsiteY1" fmla="*/ 242691 h 242690"/>
                  <a:gd name="connsiteX2" fmla="*/ 0 w 242690"/>
                  <a:gd name="connsiteY2" fmla="*/ 121345 h 242690"/>
                  <a:gd name="connsiteX3" fmla="*/ 121345 w 242690"/>
                  <a:gd name="connsiteY3" fmla="*/ 0 h 242690"/>
                  <a:gd name="connsiteX4" fmla="*/ 242691 w 242690"/>
                  <a:gd name="connsiteY4" fmla="*/ 121345 h 242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690" h="242690">
                    <a:moveTo>
                      <a:pt x="242691" y="121345"/>
                    </a:moveTo>
                    <a:cubicBezTo>
                      <a:pt x="242691" y="188363"/>
                      <a:pt x="188363" y="242691"/>
                      <a:pt x="121345" y="242691"/>
                    </a:cubicBezTo>
                    <a:cubicBezTo>
                      <a:pt x="54328" y="242691"/>
                      <a:pt x="0" y="188363"/>
                      <a:pt x="0" y="121345"/>
                    </a:cubicBezTo>
                    <a:cubicBezTo>
                      <a:pt x="0" y="54328"/>
                      <a:pt x="54328" y="0"/>
                      <a:pt x="121345" y="0"/>
                    </a:cubicBezTo>
                    <a:cubicBezTo>
                      <a:pt x="188363" y="0"/>
                      <a:pt x="242691" y="54328"/>
                      <a:pt x="242691" y="12134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50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" name="자유형: 도형 36">
                <a:extLst>
                  <a:ext uri="{FF2B5EF4-FFF2-40B4-BE49-F238E27FC236}">
                    <a16:creationId xmlns:a16="http://schemas.microsoft.com/office/drawing/2014/main" id="{EEED529F-BEF5-4FCA-9A01-FBF31EB1E45E}"/>
                  </a:ext>
                </a:extLst>
              </p:cNvPr>
              <p:cNvSpPr/>
              <p:nvPr/>
            </p:nvSpPr>
            <p:spPr>
              <a:xfrm>
                <a:off x="1382483" y="4329474"/>
                <a:ext cx="242690" cy="242690"/>
              </a:xfrm>
              <a:custGeom>
                <a:avLst/>
                <a:gdLst>
                  <a:gd name="connsiteX0" fmla="*/ 242691 w 242690"/>
                  <a:gd name="connsiteY0" fmla="*/ 121345 h 242690"/>
                  <a:gd name="connsiteX1" fmla="*/ 121345 w 242690"/>
                  <a:gd name="connsiteY1" fmla="*/ 242691 h 242690"/>
                  <a:gd name="connsiteX2" fmla="*/ 0 w 242690"/>
                  <a:gd name="connsiteY2" fmla="*/ 121345 h 242690"/>
                  <a:gd name="connsiteX3" fmla="*/ 121345 w 242690"/>
                  <a:gd name="connsiteY3" fmla="*/ 0 h 242690"/>
                  <a:gd name="connsiteX4" fmla="*/ 242691 w 242690"/>
                  <a:gd name="connsiteY4" fmla="*/ 121345 h 242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690" h="242690">
                    <a:moveTo>
                      <a:pt x="242691" y="121345"/>
                    </a:moveTo>
                    <a:cubicBezTo>
                      <a:pt x="242691" y="188363"/>
                      <a:pt x="188363" y="242691"/>
                      <a:pt x="121345" y="242691"/>
                    </a:cubicBezTo>
                    <a:cubicBezTo>
                      <a:pt x="54328" y="242691"/>
                      <a:pt x="0" y="188363"/>
                      <a:pt x="0" y="121345"/>
                    </a:cubicBezTo>
                    <a:cubicBezTo>
                      <a:pt x="0" y="54328"/>
                      <a:pt x="54328" y="0"/>
                      <a:pt x="121345" y="0"/>
                    </a:cubicBezTo>
                    <a:cubicBezTo>
                      <a:pt x="188363" y="0"/>
                      <a:pt x="242691" y="54328"/>
                      <a:pt x="242691" y="12134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50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4102D3AB-1586-49DF-9476-B7BDC4573A94}"/>
                  </a:ext>
                </a:extLst>
              </p:cNvPr>
              <p:cNvSpPr/>
              <p:nvPr/>
            </p:nvSpPr>
            <p:spPr>
              <a:xfrm>
                <a:off x="472393" y="3904765"/>
                <a:ext cx="1334798" cy="546054"/>
              </a:xfrm>
              <a:custGeom>
                <a:avLst/>
                <a:gdLst>
                  <a:gd name="connsiteX0" fmla="*/ 530886 w 1334798"/>
                  <a:gd name="connsiteY0" fmla="*/ 242691 h 546054"/>
                  <a:gd name="connsiteX1" fmla="*/ 530886 w 1334798"/>
                  <a:gd name="connsiteY1" fmla="*/ 60673 h 546054"/>
                  <a:gd name="connsiteX2" fmla="*/ 738690 w 1334798"/>
                  <a:gd name="connsiteY2" fmla="*/ 60673 h 546054"/>
                  <a:gd name="connsiteX3" fmla="*/ 781161 w 1334798"/>
                  <a:gd name="connsiteY3" fmla="*/ 78874 h 546054"/>
                  <a:gd name="connsiteX4" fmla="*/ 944977 w 1334798"/>
                  <a:gd name="connsiteY4" fmla="*/ 242691 h 546054"/>
                  <a:gd name="connsiteX5" fmla="*/ 530886 w 1334798"/>
                  <a:gd name="connsiteY5" fmla="*/ 242691 h 546054"/>
                  <a:gd name="connsiteX6" fmla="*/ 470213 w 1334798"/>
                  <a:gd name="connsiteY6" fmla="*/ 242691 h 546054"/>
                  <a:gd name="connsiteX7" fmla="*/ 86459 w 1334798"/>
                  <a:gd name="connsiteY7" fmla="*/ 242691 h 546054"/>
                  <a:gd name="connsiteX8" fmla="*/ 250275 w 1334798"/>
                  <a:gd name="connsiteY8" fmla="*/ 78874 h 546054"/>
                  <a:gd name="connsiteX9" fmla="*/ 292746 w 1334798"/>
                  <a:gd name="connsiteY9" fmla="*/ 60673 h 546054"/>
                  <a:gd name="connsiteX10" fmla="*/ 470213 w 1334798"/>
                  <a:gd name="connsiteY10" fmla="*/ 60673 h 546054"/>
                  <a:gd name="connsiteX11" fmla="*/ 470213 w 1334798"/>
                  <a:gd name="connsiteY11" fmla="*/ 242691 h 546054"/>
                  <a:gd name="connsiteX12" fmla="*/ 1183117 w 1334798"/>
                  <a:gd name="connsiteY12" fmla="*/ 242691 h 546054"/>
                  <a:gd name="connsiteX13" fmla="*/ 1057221 w 1334798"/>
                  <a:gd name="connsiteY13" fmla="*/ 242691 h 546054"/>
                  <a:gd name="connsiteX14" fmla="*/ 1014750 w 1334798"/>
                  <a:gd name="connsiteY14" fmla="*/ 224489 h 546054"/>
                  <a:gd name="connsiteX15" fmla="*/ 823631 w 1334798"/>
                  <a:gd name="connsiteY15" fmla="*/ 34887 h 546054"/>
                  <a:gd name="connsiteX16" fmla="*/ 737173 w 1334798"/>
                  <a:gd name="connsiteY16" fmla="*/ 0 h 546054"/>
                  <a:gd name="connsiteX17" fmla="*/ 292746 w 1334798"/>
                  <a:gd name="connsiteY17" fmla="*/ 0 h 546054"/>
                  <a:gd name="connsiteX18" fmla="*/ 206287 w 1334798"/>
                  <a:gd name="connsiteY18" fmla="*/ 34887 h 546054"/>
                  <a:gd name="connsiteX19" fmla="*/ 18202 w 1334798"/>
                  <a:gd name="connsiteY19" fmla="*/ 224489 h 546054"/>
                  <a:gd name="connsiteX20" fmla="*/ 0 w 1334798"/>
                  <a:gd name="connsiteY20" fmla="*/ 268477 h 546054"/>
                  <a:gd name="connsiteX21" fmla="*/ 0 w 1334798"/>
                  <a:gd name="connsiteY21" fmla="*/ 424709 h 546054"/>
                  <a:gd name="connsiteX22" fmla="*/ 121345 w 1334798"/>
                  <a:gd name="connsiteY22" fmla="*/ 546054 h 546054"/>
                  <a:gd name="connsiteX23" fmla="*/ 136514 w 1334798"/>
                  <a:gd name="connsiteY23" fmla="*/ 546054 h 546054"/>
                  <a:gd name="connsiteX24" fmla="*/ 303363 w 1334798"/>
                  <a:gd name="connsiteY24" fmla="*/ 379204 h 546054"/>
                  <a:gd name="connsiteX25" fmla="*/ 470213 w 1334798"/>
                  <a:gd name="connsiteY25" fmla="*/ 546054 h 546054"/>
                  <a:gd name="connsiteX26" fmla="*/ 864586 w 1334798"/>
                  <a:gd name="connsiteY26" fmla="*/ 546054 h 546054"/>
                  <a:gd name="connsiteX27" fmla="*/ 1031435 w 1334798"/>
                  <a:gd name="connsiteY27" fmla="*/ 379204 h 546054"/>
                  <a:gd name="connsiteX28" fmla="*/ 1198285 w 1334798"/>
                  <a:gd name="connsiteY28" fmla="*/ 546054 h 546054"/>
                  <a:gd name="connsiteX29" fmla="*/ 1274126 w 1334798"/>
                  <a:gd name="connsiteY29" fmla="*/ 546054 h 546054"/>
                  <a:gd name="connsiteX30" fmla="*/ 1334799 w 1334798"/>
                  <a:gd name="connsiteY30" fmla="*/ 485381 h 546054"/>
                  <a:gd name="connsiteX31" fmla="*/ 1334799 w 1334798"/>
                  <a:gd name="connsiteY31" fmla="*/ 394372 h 546054"/>
                  <a:gd name="connsiteX32" fmla="*/ 1183117 w 1334798"/>
                  <a:gd name="connsiteY32" fmla="*/ 242691 h 5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334798" h="546054">
                    <a:moveTo>
                      <a:pt x="530886" y="242691"/>
                    </a:moveTo>
                    <a:lnTo>
                      <a:pt x="530886" y="60673"/>
                    </a:lnTo>
                    <a:lnTo>
                      <a:pt x="738690" y="60673"/>
                    </a:lnTo>
                    <a:cubicBezTo>
                      <a:pt x="755375" y="60673"/>
                      <a:pt x="770543" y="66740"/>
                      <a:pt x="781161" y="78874"/>
                    </a:cubicBezTo>
                    <a:lnTo>
                      <a:pt x="944977" y="242691"/>
                    </a:lnTo>
                    <a:lnTo>
                      <a:pt x="530886" y="242691"/>
                    </a:lnTo>
                    <a:close/>
                    <a:moveTo>
                      <a:pt x="470213" y="242691"/>
                    </a:moveTo>
                    <a:lnTo>
                      <a:pt x="86459" y="242691"/>
                    </a:lnTo>
                    <a:lnTo>
                      <a:pt x="250275" y="78874"/>
                    </a:lnTo>
                    <a:cubicBezTo>
                      <a:pt x="262409" y="66740"/>
                      <a:pt x="277577" y="60673"/>
                      <a:pt x="292746" y="60673"/>
                    </a:cubicBezTo>
                    <a:lnTo>
                      <a:pt x="470213" y="60673"/>
                    </a:lnTo>
                    <a:lnTo>
                      <a:pt x="470213" y="242691"/>
                    </a:lnTo>
                    <a:close/>
                    <a:moveTo>
                      <a:pt x="1183117" y="242691"/>
                    </a:moveTo>
                    <a:lnTo>
                      <a:pt x="1057221" y="242691"/>
                    </a:lnTo>
                    <a:cubicBezTo>
                      <a:pt x="1040536" y="242691"/>
                      <a:pt x="1025368" y="236623"/>
                      <a:pt x="1014750" y="224489"/>
                    </a:cubicBezTo>
                    <a:lnTo>
                      <a:pt x="823631" y="34887"/>
                    </a:lnTo>
                    <a:cubicBezTo>
                      <a:pt x="800879" y="12135"/>
                      <a:pt x="770543" y="0"/>
                      <a:pt x="737173" y="0"/>
                    </a:cubicBezTo>
                    <a:lnTo>
                      <a:pt x="292746" y="0"/>
                    </a:lnTo>
                    <a:cubicBezTo>
                      <a:pt x="260892" y="0"/>
                      <a:pt x="229039" y="12135"/>
                      <a:pt x="206287" y="34887"/>
                    </a:cubicBezTo>
                    <a:lnTo>
                      <a:pt x="18202" y="224489"/>
                    </a:lnTo>
                    <a:cubicBezTo>
                      <a:pt x="6067" y="236623"/>
                      <a:pt x="0" y="251792"/>
                      <a:pt x="0" y="268477"/>
                    </a:cubicBezTo>
                    <a:lnTo>
                      <a:pt x="0" y="424709"/>
                    </a:lnTo>
                    <a:cubicBezTo>
                      <a:pt x="0" y="491449"/>
                      <a:pt x="54605" y="546054"/>
                      <a:pt x="121345" y="546054"/>
                    </a:cubicBezTo>
                    <a:lnTo>
                      <a:pt x="136514" y="546054"/>
                    </a:lnTo>
                    <a:cubicBezTo>
                      <a:pt x="136514" y="453528"/>
                      <a:pt x="210838" y="379204"/>
                      <a:pt x="303363" y="379204"/>
                    </a:cubicBezTo>
                    <a:cubicBezTo>
                      <a:pt x="395889" y="379204"/>
                      <a:pt x="470213" y="453528"/>
                      <a:pt x="470213" y="546054"/>
                    </a:cubicBezTo>
                    <a:lnTo>
                      <a:pt x="864586" y="546054"/>
                    </a:lnTo>
                    <a:cubicBezTo>
                      <a:pt x="864586" y="453528"/>
                      <a:pt x="938910" y="379204"/>
                      <a:pt x="1031435" y="379204"/>
                    </a:cubicBezTo>
                    <a:cubicBezTo>
                      <a:pt x="1123961" y="379204"/>
                      <a:pt x="1198285" y="453528"/>
                      <a:pt x="1198285" y="546054"/>
                    </a:cubicBezTo>
                    <a:lnTo>
                      <a:pt x="1274126" y="546054"/>
                    </a:lnTo>
                    <a:cubicBezTo>
                      <a:pt x="1307496" y="546054"/>
                      <a:pt x="1334799" y="518751"/>
                      <a:pt x="1334799" y="485381"/>
                    </a:cubicBezTo>
                    <a:lnTo>
                      <a:pt x="1334799" y="394372"/>
                    </a:lnTo>
                    <a:cubicBezTo>
                      <a:pt x="1334799" y="310947"/>
                      <a:pt x="1266542" y="242691"/>
                      <a:pt x="1183117" y="24269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50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498DDD0A-310A-444B-9472-347693AE2B3B}"/>
                </a:ext>
              </a:extLst>
            </p:cNvPr>
            <p:cNvSpPr/>
            <p:nvPr/>
          </p:nvSpPr>
          <p:spPr>
            <a:xfrm>
              <a:off x="5673300" y="4300772"/>
              <a:ext cx="289220" cy="17442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2B58A1F4-ACF5-4EB8-B5B8-95154E105817}"/>
                </a:ext>
              </a:extLst>
            </p:cNvPr>
            <p:cNvSpPr/>
            <p:nvPr/>
          </p:nvSpPr>
          <p:spPr>
            <a:xfrm>
              <a:off x="3278696" y="4286271"/>
              <a:ext cx="289220" cy="17442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円/楕円 3">
            <a:extLst>
              <a:ext uri="{FF2B5EF4-FFF2-40B4-BE49-F238E27FC236}">
                <a16:creationId xmlns:a16="http://schemas.microsoft.com/office/drawing/2014/main" id="{44806CB3-2281-4A41-A792-CECC8E6536C4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1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29" name="テキスト ボックス 25">
            <a:extLst>
              <a:ext uri="{FF2B5EF4-FFF2-40B4-BE49-F238E27FC236}">
                <a16:creationId xmlns:a16="http://schemas.microsoft.com/office/drawing/2014/main" id="{ECBF8BD4-882D-4B00-A74E-798E5DF36E8B}"/>
              </a:ext>
            </a:extLst>
          </p:cNvPr>
          <p:cNvSpPr txBox="1"/>
          <p:nvPr/>
        </p:nvSpPr>
        <p:spPr>
          <a:xfrm>
            <a:off x="1020278" y="46472"/>
            <a:ext cx="1830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서론</a:t>
            </a:r>
            <a:endParaRPr kumimoji="1"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5374A967-8A97-427D-85E8-720D42FF5DB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99253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31"/>
    </mc:Choice>
    <mc:Fallback>
      <p:transition spd="slow" advTm="24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3.33333E-6 L 0.25 -3.33333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81481E-6 L 0.44049 -0.0018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018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A0734C-CBF0-480C-9155-7E20EC458DDD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円/楕円 3">
            <a:extLst>
              <a:ext uri="{FF2B5EF4-FFF2-40B4-BE49-F238E27FC236}">
                <a16:creationId xmlns:a16="http://schemas.microsoft.com/office/drawing/2014/main" id="{F54F2B3D-1410-4ABD-A8FD-7F83BE9B08FC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2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テキスト ボックス 25">
            <a:extLst>
              <a:ext uri="{FF2B5EF4-FFF2-40B4-BE49-F238E27FC236}">
                <a16:creationId xmlns:a16="http://schemas.microsoft.com/office/drawing/2014/main" id="{8E0386E6-40D3-4B9C-88DB-9891C0ADCA8D}"/>
              </a:ext>
            </a:extLst>
          </p:cNvPr>
          <p:cNvSpPr txBox="1"/>
          <p:nvPr/>
        </p:nvSpPr>
        <p:spPr>
          <a:xfrm>
            <a:off x="1020277" y="46472"/>
            <a:ext cx="2815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상세 설계 및 제작과정</a:t>
            </a:r>
            <a:endParaRPr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18" name="_x406650504">
            <a:extLst>
              <a:ext uri="{FF2B5EF4-FFF2-40B4-BE49-F238E27FC236}">
                <a16:creationId xmlns:a16="http://schemas.microsoft.com/office/drawing/2014/main" id="{CF3946F4-1D24-459C-85E4-DBE58671F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113605" y="383389"/>
            <a:ext cx="3719560" cy="436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_x406649464">
            <a:extLst>
              <a:ext uri="{FF2B5EF4-FFF2-40B4-BE49-F238E27FC236}">
                <a16:creationId xmlns:a16="http://schemas.microsoft.com/office/drawing/2014/main" id="{E338BB0A-58BA-4133-B195-0FB23FC11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944" y="605173"/>
            <a:ext cx="6346359" cy="3523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8A1E17D-ECB0-46A4-BB0A-F80D9C4A72D1}"/>
              </a:ext>
            </a:extLst>
          </p:cNvPr>
          <p:cNvGraphicFramePr>
            <a:graphicFrameLocks noGrp="1"/>
          </p:cNvGraphicFramePr>
          <p:nvPr/>
        </p:nvGraphicFramePr>
        <p:xfrm>
          <a:off x="1005221" y="4596626"/>
          <a:ext cx="10007553" cy="1255866"/>
        </p:xfrm>
        <a:graphic>
          <a:graphicData uri="http://schemas.openxmlformats.org/drawingml/2006/table">
            <a:tbl>
              <a:tblPr/>
              <a:tblGrid>
                <a:gridCol w="4191250">
                  <a:extLst>
                    <a:ext uri="{9D8B030D-6E8A-4147-A177-3AD203B41FA5}">
                      <a16:colId xmlns:a16="http://schemas.microsoft.com/office/drawing/2014/main" val="3443842441"/>
                    </a:ext>
                  </a:extLst>
                </a:gridCol>
                <a:gridCol w="3786061">
                  <a:extLst>
                    <a:ext uri="{9D8B030D-6E8A-4147-A177-3AD203B41FA5}">
                      <a16:colId xmlns:a16="http://schemas.microsoft.com/office/drawing/2014/main" val="214436415"/>
                    </a:ext>
                  </a:extLst>
                </a:gridCol>
                <a:gridCol w="2030242">
                  <a:extLst>
                    <a:ext uri="{9D8B030D-6E8A-4147-A177-3AD203B41FA5}">
                      <a16:colId xmlns:a16="http://schemas.microsoft.com/office/drawing/2014/main" val="2311187641"/>
                    </a:ext>
                  </a:extLst>
                </a:gridCol>
              </a:tblGrid>
              <a:tr h="62793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바탕" panose="02030600000101010101" pitchFamily="18" charset="-127"/>
                        </a:rPr>
                        <a:t>Condition</a:t>
                      </a:r>
                      <a:endParaRPr lang="en-US" sz="2400" kern="0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28702" marB="287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바탕" panose="02030600000101010101" pitchFamily="18" charset="-127"/>
                        </a:rPr>
                        <a:t>Measurement(Times)</a:t>
                      </a:r>
                      <a:endParaRPr lang="en-US" sz="2400" kern="0" spc="0" dirty="0">
                        <a:solidFill>
                          <a:schemeClr val="tx1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T="28702" marB="287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바탕" panose="02030600000101010101" pitchFamily="18" charset="-127"/>
                        </a:rPr>
                        <a:t>Average</a:t>
                      </a:r>
                      <a:endParaRPr lang="en-US" sz="2400" kern="0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28702" marB="287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8719866"/>
                  </a:ext>
                </a:extLst>
              </a:tr>
              <a:tr h="62793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바탕" panose="02030600000101010101" pitchFamily="18" charset="-127"/>
                        </a:rPr>
                        <a:t>Normal conditioned Subject</a:t>
                      </a:r>
                      <a:endParaRPr lang="en-US" sz="2400" kern="0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28702" marB="287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바탕" panose="02030600000101010101" pitchFamily="18" charset="-127"/>
                        </a:rPr>
                        <a:t>Heart ratio(10)</a:t>
                      </a:r>
                      <a:endParaRPr lang="en-US" sz="2400" kern="0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28702" marB="287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바탕" panose="02030600000101010101" pitchFamily="18" charset="-127"/>
                        </a:rPr>
                        <a:t>70 BPM</a:t>
                      </a:r>
                      <a:endParaRPr lang="en-US" sz="2400" kern="0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28702" marB="287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390266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45A371C1-DAF3-46A6-A297-5E0E3D2C4C13}"/>
              </a:ext>
            </a:extLst>
          </p:cNvPr>
          <p:cNvSpPr txBox="1"/>
          <p:nvPr/>
        </p:nvSpPr>
        <p:spPr>
          <a:xfrm>
            <a:off x="4215563" y="6040614"/>
            <a:ext cx="50408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Experimental conditions</a:t>
            </a:r>
          </a:p>
          <a:p>
            <a:endParaRPr lang="ko-KR" altLang="en-US" sz="2000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4525DC53-8C57-4FE5-920D-B84C263450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863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85"/>
    </mc:Choice>
    <mc:Fallback>
      <p:transition spd="slow" advTm="211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A0734C-CBF0-480C-9155-7E20EC458DDD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円/楕円 3">
            <a:extLst>
              <a:ext uri="{FF2B5EF4-FFF2-40B4-BE49-F238E27FC236}">
                <a16:creationId xmlns:a16="http://schemas.microsoft.com/office/drawing/2014/main" id="{F54F2B3D-1410-4ABD-A8FD-7F83BE9B08FC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2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テキスト ボックス 25">
            <a:extLst>
              <a:ext uri="{FF2B5EF4-FFF2-40B4-BE49-F238E27FC236}">
                <a16:creationId xmlns:a16="http://schemas.microsoft.com/office/drawing/2014/main" id="{8E0386E6-40D3-4B9C-88DB-9891C0ADCA8D}"/>
              </a:ext>
            </a:extLst>
          </p:cNvPr>
          <p:cNvSpPr txBox="1"/>
          <p:nvPr/>
        </p:nvSpPr>
        <p:spPr>
          <a:xfrm>
            <a:off x="1020277" y="46472"/>
            <a:ext cx="2815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상세 설계 및 제작과정</a:t>
            </a:r>
            <a:endParaRPr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5" name="그림 4" descr="사람, 테이블, 젊은, 여자이(가) 표시된 사진&#10;&#10;자동 생성된 설명">
            <a:extLst>
              <a:ext uri="{FF2B5EF4-FFF2-40B4-BE49-F238E27FC236}">
                <a16:creationId xmlns:a16="http://schemas.microsoft.com/office/drawing/2014/main" id="{49EAAA68-B437-42D7-A855-475E6A460A6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8" b="15102"/>
          <a:stretch/>
        </p:blipFill>
        <p:spPr>
          <a:xfrm rot="5400000">
            <a:off x="1019838" y="835857"/>
            <a:ext cx="4423736" cy="4706330"/>
          </a:xfrm>
          <a:prstGeom prst="rect">
            <a:avLst/>
          </a:prstGeom>
        </p:spPr>
      </p:pic>
      <p:pic>
        <p:nvPicPr>
          <p:cNvPr id="8" name="그림 7" descr="실내, 사람, 테이블, 컴퓨터이(가) 표시된 사진&#10;&#10;자동 생성된 설명">
            <a:extLst>
              <a:ext uri="{FF2B5EF4-FFF2-40B4-BE49-F238E27FC236}">
                <a16:creationId xmlns:a16="http://schemas.microsoft.com/office/drawing/2014/main" id="{0EEC7EA0-9AE9-414A-8601-5334BA428F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70117" y="527288"/>
            <a:ext cx="5745671" cy="574567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1D53BAC-0CC9-4E54-B0BC-39BFE03824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1263" y="538909"/>
            <a:ext cx="5724525" cy="573405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012CC82-DBAE-4FDB-9B4D-B3B86E7534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81" y="867764"/>
            <a:ext cx="2904235" cy="2581543"/>
          </a:xfrm>
          <a:prstGeom prst="rect">
            <a:avLst/>
          </a:prstGeom>
        </p:spPr>
      </p:pic>
      <p:pic>
        <p:nvPicPr>
          <p:cNvPr id="10" name="그림 9" descr="앉아있는, 옅은, 컴퓨터, 시계이(가) 표시된 사진&#10;&#10;자동 생성된 설명">
            <a:extLst>
              <a:ext uri="{FF2B5EF4-FFF2-40B4-BE49-F238E27FC236}">
                <a16:creationId xmlns:a16="http://schemas.microsoft.com/office/drawing/2014/main" id="{B9736572-399F-48CD-AD01-BADA04E439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87" y="3558697"/>
            <a:ext cx="4854084" cy="2810090"/>
          </a:xfrm>
          <a:prstGeom prst="rect">
            <a:avLst/>
          </a:prstGeom>
        </p:spPr>
      </p:pic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5C462D68-D665-495C-9DC4-C08BC5FCA6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34508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92"/>
    </mc:Choice>
    <mc:Fallback>
      <p:transition spd="slow" advTm="38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27"/>
            </p:par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93F09A-7A97-4F7E-93E6-22D629539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812" y="316299"/>
            <a:ext cx="10515600" cy="1325563"/>
          </a:xfrm>
        </p:spPr>
        <p:txBody>
          <a:bodyPr/>
          <a:lstStyle/>
          <a:p>
            <a:r>
              <a:rPr lang="ko-KR" altLang="en-US" dirty="0"/>
              <a:t>제어 장치 배경도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3E1C75D-5B44-45F5-8D66-D8DF56A2A863}"/>
              </a:ext>
            </a:extLst>
          </p:cNvPr>
          <p:cNvGrpSpPr/>
          <p:nvPr/>
        </p:nvGrpSpPr>
        <p:grpSpPr>
          <a:xfrm>
            <a:off x="1454691" y="1858467"/>
            <a:ext cx="8868732" cy="3771249"/>
            <a:chOff x="718457" y="1690688"/>
            <a:chExt cx="8868732" cy="3771249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23D861D6-B092-4CE9-84F7-961E20CD5AA3}"/>
                </a:ext>
              </a:extLst>
            </p:cNvPr>
            <p:cNvSpPr/>
            <p:nvPr/>
          </p:nvSpPr>
          <p:spPr>
            <a:xfrm>
              <a:off x="3923946" y="3949119"/>
              <a:ext cx="2634865" cy="151281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</a:rPr>
                <a:t>Motion</a:t>
              </a:r>
              <a:r>
                <a:rPr lang="ko-KR" altLang="en-US" dirty="0">
                  <a:solidFill>
                    <a:sysClr val="windowText" lastClr="000000"/>
                  </a:solidFill>
                </a:rPr>
                <a:t> </a:t>
              </a:r>
              <a:r>
                <a:rPr lang="en-US" altLang="ko-KR" dirty="0">
                  <a:solidFill>
                    <a:sysClr val="windowText" lastClr="000000"/>
                  </a:solidFill>
                </a:rPr>
                <a:t>Control</a:t>
              </a:r>
            </a:p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</a:rPr>
                <a:t>(Arduino)</a:t>
              </a:r>
            </a:p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</a:rPr>
                <a:t>0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A29DAA2-48F3-4FDB-8191-8A117B20BCC3}"/>
                </a:ext>
              </a:extLst>
            </p:cNvPr>
            <p:cNvSpPr/>
            <p:nvPr/>
          </p:nvSpPr>
          <p:spPr>
            <a:xfrm>
              <a:off x="718457" y="1690688"/>
              <a:ext cx="1915686" cy="121190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Handle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7E9C5F2C-5B06-4BB2-8D68-354E05DD5062}"/>
                </a:ext>
              </a:extLst>
            </p:cNvPr>
            <p:cNvCxnSpPr>
              <a:cxnSpLocks/>
            </p:cNvCxnSpPr>
            <p:nvPr/>
          </p:nvCxnSpPr>
          <p:spPr>
            <a:xfrm>
              <a:off x="2908877" y="3110221"/>
              <a:ext cx="1015069" cy="8388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161F6FB-2409-447B-8576-31CE84BDE4CE}"/>
                </a:ext>
              </a:extLst>
            </p:cNvPr>
            <p:cNvSpPr txBox="1"/>
            <p:nvPr/>
          </p:nvSpPr>
          <p:spPr>
            <a:xfrm rot="2346923">
              <a:off x="2454191" y="3493983"/>
              <a:ext cx="14177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Command</a:t>
              </a:r>
            </a:p>
            <a:p>
              <a:r>
                <a:rPr lang="en-US" altLang="ko-KR" dirty="0"/>
                <a:t>(</a:t>
              </a:r>
              <a:r>
                <a:rPr lang="ko-KR" altLang="en-US" dirty="0"/>
                <a:t>심박수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34746601-1482-4C5E-BC60-2F240EBCDF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67830" y="3150996"/>
              <a:ext cx="980116" cy="8807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D55B2F6-79F2-4DF8-BD96-03D6EC678F14}"/>
                </a:ext>
              </a:extLst>
            </p:cNvPr>
            <p:cNvSpPr/>
            <p:nvPr/>
          </p:nvSpPr>
          <p:spPr>
            <a:xfrm>
              <a:off x="7483741" y="1832534"/>
              <a:ext cx="2103448" cy="109987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자동차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비상등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23CB8D9-E46C-4556-9814-3FC1B0996FDB}"/>
                </a:ext>
              </a:extLst>
            </p:cNvPr>
            <p:cNvSpPr txBox="1"/>
            <p:nvPr/>
          </p:nvSpPr>
          <p:spPr>
            <a:xfrm rot="19034964">
              <a:off x="6573710" y="3499093"/>
              <a:ext cx="18157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Command</a:t>
              </a:r>
            </a:p>
            <a:p>
              <a:r>
                <a:rPr lang="en-US" altLang="ko-KR" dirty="0"/>
                <a:t>   (LED)</a:t>
              </a:r>
              <a:endParaRPr lang="ko-KR" altLang="en-US" dirty="0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A0734C-CBF0-480C-9155-7E20EC458DDD}"/>
              </a:ext>
            </a:extLst>
          </p:cNvPr>
          <p:cNvSpPr/>
          <p:nvPr/>
        </p:nvSpPr>
        <p:spPr>
          <a:xfrm>
            <a:off x="463858" y="388830"/>
            <a:ext cx="11272421" cy="6022588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円/楕円 3">
            <a:extLst>
              <a:ext uri="{FF2B5EF4-FFF2-40B4-BE49-F238E27FC236}">
                <a16:creationId xmlns:a16="http://schemas.microsoft.com/office/drawing/2014/main" id="{F54F2B3D-1410-4ABD-A8FD-7F83BE9B08FC}"/>
              </a:ext>
            </a:extLst>
          </p:cNvPr>
          <p:cNvSpPr/>
          <p:nvPr/>
        </p:nvSpPr>
        <p:spPr>
          <a:xfrm>
            <a:off x="654518" y="30380"/>
            <a:ext cx="365760" cy="371234"/>
          </a:xfrm>
          <a:prstGeom prst="ellipse">
            <a:avLst/>
          </a:prstGeom>
          <a:solidFill>
            <a:srgbClr val="FFC10D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2000" b="1" dirty="0">
                <a:solidFill>
                  <a:schemeClr val="tx1"/>
                </a:solidFill>
              </a:rPr>
              <a:t>2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6" name="テキスト ボックス 25">
            <a:extLst>
              <a:ext uri="{FF2B5EF4-FFF2-40B4-BE49-F238E27FC236}">
                <a16:creationId xmlns:a16="http://schemas.microsoft.com/office/drawing/2014/main" id="{C55B5143-2CB3-46B4-922F-9BCC0A0AAB2E}"/>
              </a:ext>
            </a:extLst>
          </p:cNvPr>
          <p:cNvSpPr txBox="1"/>
          <p:nvPr/>
        </p:nvSpPr>
        <p:spPr>
          <a:xfrm>
            <a:off x="1020277" y="46472"/>
            <a:ext cx="2815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상세 설계 및 제작과정</a:t>
            </a:r>
            <a:endParaRPr lang="ja-JP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37396F51-5D11-414C-842B-CD2CA3C940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14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59"/>
    </mc:Choice>
    <mc:Fallback>
      <p:transition spd="slow" advTm="19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5|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|6.1|3.8|9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5|9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4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9.9|26.3|18.5|19.4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314</Words>
  <Application>Microsoft Office PowerPoint</Application>
  <PresentationFormat>와이드스크린</PresentationFormat>
  <Paragraphs>81</Paragraphs>
  <Slides>15</Slides>
  <Notes>0</Notes>
  <HiddenSlides>0</HiddenSlides>
  <MMClips>16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NotoKR-Regular</vt:lpstr>
      <vt:lpstr>경기천년바탕 Bold</vt:lpstr>
      <vt:lpstr>경기천년제목VOTF Bold</vt:lpstr>
      <vt:lpstr>맑은 고딕</vt:lpstr>
      <vt:lpstr>바탕</vt:lpstr>
      <vt:lpstr>Arial</vt:lpstr>
      <vt:lpstr>Century Gothic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Can you feel my heartbeat</vt:lpstr>
      <vt:lpstr>PowerPoint 프레젠테이션</vt:lpstr>
      <vt:lpstr>PowerPoint 프레젠테이션</vt:lpstr>
      <vt:lpstr>PowerPoint 프레젠테이션</vt:lpstr>
      <vt:lpstr>제어 장치 배경도</vt:lpstr>
      <vt:lpstr>PowerPoint 프레젠테이션</vt:lpstr>
      <vt:lpstr>PowerPoint 프레젠테이션</vt:lpstr>
      <vt:lpstr>PowerPoint 프레젠테이션</vt:lpstr>
      <vt:lpstr>PowerPoint 프레젠테이션</vt:lpstr>
      <vt:lpstr>참고자료 및 출처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고동현</dc:creator>
  <cp:lastModifiedBy>고동현</cp:lastModifiedBy>
  <cp:revision>18</cp:revision>
  <dcterms:created xsi:type="dcterms:W3CDTF">2020-06-16T01:43:01Z</dcterms:created>
  <dcterms:modified xsi:type="dcterms:W3CDTF">2020-06-19T04:20:07Z</dcterms:modified>
</cp:coreProperties>
</file>

<file path=docProps/thumbnail.jpeg>
</file>